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12" r:id="rId1"/>
  </p:sldMasterIdLst>
  <p:sldIdLst>
    <p:sldId id="256" r:id="rId2"/>
    <p:sldId id="257" r:id="rId3"/>
    <p:sldId id="258" r:id="rId4"/>
    <p:sldId id="259" r:id="rId5"/>
    <p:sldId id="260" r:id="rId6"/>
    <p:sldId id="277" r:id="rId7"/>
    <p:sldId id="261" r:id="rId8"/>
    <p:sldId id="262" r:id="rId9"/>
    <p:sldId id="263" r:id="rId10"/>
    <p:sldId id="264" r:id="rId11"/>
    <p:sldId id="265" r:id="rId12"/>
    <p:sldId id="266" r:id="rId13"/>
    <p:sldId id="267" r:id="rId14"/>
    <p:sldId id="268" r:id="rId15"/>
    <p:sldId id="269" r:id="rId16"/>
    <p:sldId id="270" r:id="rId17"/>
    <p:sldId id="271" r:id="rId18"/>
    <p:sldId id="274" r:id="rId19"/>
    <p:sldId id="275" r:id="rId20"/>
    <p:sldId id="272" r:id="rId21"/>
    <p:sldId id="273"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952"/>
  </p:normalViewPr>
  <p:slideViewPr>
    <p:cSldViewPr snapToGrid="0" snapToObjects="1">
      <p:cViewPr varScale="1">
        <p:scale>
          <a:sx n="90" d="100"/>
          <a:sy n="90" d="100"/>
        </p:scale>
        <p:origin x="232"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1FE68F-DAD8-4C96-A696-30634CDCEF87}" type="doc">
      <dgm:prSet loTypeId="urn:microsoft.com/office/officeart/2016/7/layout/LinearBlockProcessNumbered" loCatId="process" qsTypeId="urn:microsoft.com/office/officeart/2005/8/quickstyle/simple2" qsCatId="simple" csTypeId="urn:microsoft.com/office/officeart/2005/8/colors/colorful2" csCatId="colorful"/>
      <dgm:spPr/>
      <dgm:t>
        <a:bodyPr/>
        <a:lstStyle/>
        <a:p>
          <a:endParaRPr lang="en-US"/>
        </a:p>
      </dgm:t>
    </dgm:pt>
    <dgm:pt modelId="{C49876EE-8111-4DD6-BE87-BEE88D306129}">
      <dgm:prSet/>
      <dgm:spPr/>
      <dgm:t>
        <a:bodyPr/>
        <a:lstStyle/>
        <a:p>
          <a:pPr>
            <a:lnSpc>
              <a:spcPct val="100000"/>
            </a:lnSpc>
          </a:pPr>
          <a:r>
            <a:rPr lang="en-GB"/>
            <a:t>The need for station managers and owners to receive training cannot be over emphasized. It’s the one possible way to influence editorial policies on the kind of stories that are carried in their media houses.</a:t>
          </a:r>
          <a:endParaRPr lang="en-US"/>
        </a:p>
      </dgm:t>
    </dgm:pt>
    <dgm:pt modelId="{9C87A50D-C529-4552-AACF-FA0AB28A14B5}" type="parTrans" cxnId="{47402B9E-7504-4A23-BA82-3B030DF843F2}">
      <dgm:prSet/>
      <dgm:spPr/>
      <dgm:t>
        <a:bodyPr/>
        <a:lstStyle/>
        <a:p>
          <a:endParaRPr lang="en-US"/>
        </a:p>
      </dgm:t>
    </dgm:pt>
    <dgm:pt modelId="{0634E07B-744C-4F31-AF5C-5D54D668808C}" type="sibTrans" cxnId="{47402B9E-7504-4A23-BA82-3B030DF843F2}">
      <dgm:prSet phldrT="01"/>
      <dgm:spPr/>
      <dgm:t>
        <a:bodyPr/>
        <a:lstStyle/>
        <a:p>
          <a:r>
            <a:rPr lang="en-US"/>
            <a:t>01</a:t>
          </a:r>
        </a:p>
      </dgm:t>
    </dgm:pt>
    <dgm:pt modelId="{87476DFC-E42C-4CD1-B0C0-43BA48AC5726}">
      <dgm:prSet/>
      <dgm:spPr/>
      <dgm:t>
        <a:bodyPr/>
        <a:lstStyle/>
        <a:p>
          <a:pPr>
            <a:lnSpc>
              <a:spcPct val="100000"/>
            </a:lnSpc>
          </a:pPr>
          <a:r>
            <a:rPr lang="en-GB"/>
            <a:t>Community outdoor broadcasts have high impact with low resources.  These direct engagements </a:t>
          </a:r>
          <a:endParaRPr lang="en-US"/>
        </a:p>
      </dgm:t>
    </dgm:pt>
    <dgm:pt modelId="{7F7C0288-729A-417E-876E-7706C827F1D2}" type="parTrans" cxnId="{B7CA1AFC-4BB3-45A1-B4C1-E95747937AA2}">
      <dgm:prSet/>
      <dgm:spPr/>
      <dgm:t>
        <a:bodyPr/>
        <a:lstStyle/>
        <a:p>
          <a:endParaRPr lang="en-US"/>
        </a:p>
      </dgm:t>
    </dgm:pt>
    <dgm:pt modelId="{009E91D7-1893-44D8-A470-02F8A553C1C2}" type="sibTrans" cxnId="{B7CA1AFC-4BB3-45A1-B4C1-E95747937AA2}">
      <dgm:prSet phldrT="02"/>
      <dgm:spPr/>
      <dgm:t>
        <a:bodyPr/>
        <a:lstStyle/>
        <a:p>
          <a:r>
            <a:rPr lang="en-US"/>
            <a:t>02</a:t>
          </a:r>
        </a:p>
      </dgm:t>
    </dgm:pt>
    <dgm:pt modelId="{A4840E83-D83B-42D9-BE90-F893CFC8CF3D}">
      <dgm:prSet/>
      <dgm:spPr/>
      <dgm:t>
        <a:bodyPr/>
        <a:lstStyle/>
        <a:p>
          <a:pPr>
            <a:lnSpc>
              <a:spcPct val="100000"/>
            </a:lnSpc>
          </a:pPr>
          <a:r>
            <a:rPr lang="en-GB"/>
            <a:t>Sustainablity of Listeners clubs in media interventions for monitoring and evaluation of UNICEF and UN partner  projects. </a:t>
          </a:r>
          <a:br>
            <a:rPr lang="en-GB"/>
          </a:br>
          <a:endParaRPr lang="en-US"/>
        </a:p>
      </dgm:t>
    </dgm:pt>
    <dgm:pt modelId="{4A57220C-8CA0-4864-95A4-D17FBB0ED232}" type="parTrans" cxnId="{D83597C5-FE14-45FF-A0A5-5896AD5ED9F4}">
      <dgm:prSet/>
      <dgm:spPr/>
      <dgm:t>
        <a:bodyPr/>
        <a:lstStyle/>
        <a:p>
          <a:endParaRPr lang="en-US"/>
        </a:p>
      </dgm:t>
    </dgm:pt>
    <dgm:pt modelId="{375BD87C-5224-4AAD-A5DF-BFE79A70CD5F}" type="sibTrans" cxnId="{D83597C5-FE14-45FF-A0A5-5896AD5ED9F4}">
      <dgm:prSet phldrT="03"/>
      <dgm:spPr/>
      <dgm:t>
        <a:bodyPr/>
        <a:lstStyle/>
        <a:p>
          <a:r>
            <a:rPr lang="en-US"/>
            <a:t>03</a:t>
          </a:r>
        </a:p>
      </dgm:t>
    </dgm:pt>
    <dgm:pt modelId="{41777875-5AA7-C347-A457-12E936D9400B}" type="pres">
      <dgm:prSet presAssocID="{721FE68F-DAD8-4C96-A696-30634CDCEF87}" presName="Name0" presStyleCnt="0">
        <dgm:presLayoutVars>
          <dgm:animLvl val="lvl"/>
          <dgm:resizeHandles val="exact"/>
        </dgm:presLayoutVars>
      </dgm:prSet>
      <dgm:spPr/>
    </dgm:pt>
    <dgm:pt modelId="{E33A6315-DB1F-D04A-A979-8C8134B08545}" type="pres">
      <dgm:prSet presAssocID="{C49876EE-8111-4DD6-BE87-BEE88D306129}" presName="compositeNode" presStyleCnt="0">
        <dgm:presLayoutVars>
          <dgm:bulletEnabled val="1"/>
        </dgm:presLayoutVars>
      </dgm:prSet>
      <dgm:spPr/>
    </dgm:pt>
    <dgm:pt modelId="{7BF15334-49C4-C340-8F9B-9344E8F478F6}" type="pres">
      <dgm:prSet presAssocID="{C49876EE-8111-4DD6-BE87-BEE88D306129}" presName="bgRect" presStyleLbl="alignNode1" presStyleIdx="0" presStyleCnt="3"/>
      <dgm:spPr/>
    </dgm:pt>
    <dgm:pt modelId="{B409FC51-5E08-1A4A-A804-27D5135CE6F9}" type="pres">
      <dgm:prSet presAssocID="{0634E07B-744C-4F31-AF5C-5D54D668808C}" presName="sibTransNodeRect" presStyleLbl="alignNode1" presStyleIdx="0" presStyleCnt="3">
        <dgm:presLayoutVars>
          <dgm:chMax val="0"/>
          <dgm:bulletEnabled val="1"/>
        </dgm:presLayoutVars>
      </dgm:prSet>
      <dgm:spPr/>
    </dgm:pt>
    <dgm:pt modelId="{41366A4E-42E8-2848-814B-D32ECE07F6D7}" type="pres">
      <dgm:prSet presAssocID="{C49876EE-8111-4DD6-BE87-BEE88D306129}" presName="nodeRect" presStyleLbl="alignNode1" presStyleIdx="0" presStyleCnt="3">
        <dgm:presLayoutVars>
          <dgm:bulletEnabled val="1"/>
        </dgm:presLayoutVars>
      </dgm:prSet>
      <dgm:spPr/>
    </dgm:pt>
    <dgm:pt modelId="{73FB4B35-CE87-1C40-AF72-30028AE2F479}" type="pres">
      <dgm:prSet presAssocID="{0634E07B-744C-4F31-AF5C-5D54D668808C}" presName="sibTrans" presStyleCnt="0"/>
      <dgm:spPr/>
    </dgm:pt>
    <dgm:pt modelId="{8C808CEF-0988-764E-AAAA-62CA69226CF4}" type="pres">
      <dgm:prSet presAssocID="{87476DFC-E42C-4CD1-B0C0-43BA48AC5726}" presName="compositeNode" presStyleCnt="0">
        <dgm:presLayoutVars>
          <dgm:bulletEnabled val="1"/>
        </dgm:presLayoutVars>
      </dgm:prSet>
      <dgm:spPr/>
    </dgm:pt>
    <dgm:pt modelId="{A55BCABB-2FC1-D442-A2D4-E049B5303B80}" type="pres">
      <dgm:prSet presAssocID="{87476DFC-E42C-4CD1-B0C0-43BA48AC5726}" presName="bgRect" presStyleLbl="alignNode1" presStyleIdx="1" presStyleCnt="3"/>
      <dgm:spPr/>
    </dgm:pt>
    <dgm:pt modelId="{D96B87F9-F74E-5D4F-849F-B488300AFF05}" type="pres">
      <dgm:prSet presAssocID="{009E91D7-1893-44D8-A470-02F8A553C1C2}" presName="sibTransNodeRect" presStyleLbl="alignNode1" presStyleIdx="1" presStyleCnt="3">
        <dgm:presLayoutVars>
          <dgm:chMax val="0"/>
          <dgm:bulletEnabled val="1"/>
        </dgm:presLayoutVars>
      </dgm:prSet>
      <dgm:spPr/>
    </dgm:pt>
    <dgm:pt modelId="{AB464370-4571-6F4A-BCF7-68ABF7FC0FA6}" type="pres">
      <dgm:prSet presAssocID="{87476DFC-E42C-4CD1-B0C0-43BA48AC5726}" presName="nodeRect" presStyleLbl="alignNode1" presStyleIdx="1" presStyleCnt="3">
        <dgm:presLayoutVars>
          <dgm:bulletEnabled val="1"/>
        </dgm:presLayoutVars>
      </dgm:prSet>
      <dgm:spPr/>
    </dgm:pt>
    <dgm:pt modelId="{0CE5F5F6-723A-BC47-9CF4-E77ED6230045}" type="pres">
      <dgm:prSet presAssocID="{009E91D7-1893-44D8-A470-02F8A553C1C2}" presName="sibTrans" presStyleCnt="0"/>
      <dgm:spPr/>
    </dgm:pt>
    <dgm:pt modelId="{87DEFF78-2B33-0B48-80A2-C193D38881AB}" type="pres">
      <dgm:prSet presAssocID="{A4840E83-D83B-42D9-BE90-F893CFC8CF3D}" presName="compositeNode" presStyleCnt="0">
        <dgm:presLayoutVars>
          <dgm:bulletEnabled val="1"/>
        </dgm:presLayoutVars>
      </dgm:prSet>
      <dgm:spPr/>
    </dgm:pt>
    <dgm:pt modelId="{5FD22214-A1F8-5B41-9670-F1BAB065F9C0}" type="pres">
      <dgm:prSet presAssocID="{A4840E83-D83B-42D9-BE90-F893CFC8CF3D}" presName="bgRect" presStyleLbl="alignNode1" presStyleIdx="2" presStyleCnt="3"/>
      <dgm:spPr/>
    </dgm:pt>
    <dgm:pt modelId="{665F6157-251A-FE44-AD40-770F5997B0CC}" type="pres">
      <dgm:prSet presAssocID="{375BD87C-5224-4AAD-A5DF-BFE79A70CD5F}" presName="sibTransNodeRect" presStyleLbl="alignNode1" presStyleIdx="2" presStyleCnt="3">
        <dgm:presLayoutVars>
          <dgm:chMax val="0"/>
          <dgm:bulletEnabled val="1"/>
        </dgm:presLayoutVars>
      </dgm:prSet>
      <dgm:spPr/>
    </dgm:pt>
    <dgm:pt modelId="{D6736E75-BEF3-E24E-B46A-31EA1EF24E61}" type="pres">
      <dgm:prSet presAssocID="{A4840E83-D83B-42D9-BE90-F893CFC8CF3D}" presName="nodeRect" presStyleLbl="alignNode1" presStyleIdx="2" presStyleCnt="3">
        <dgm:presLayoutVars>
          <dgm:bulletEnabled val="1"/>
        </dgm:presLayoutVars>
      </dgm:prSet>
      <dgm:spPr/>
    </dgm:pt>
  </dgm:ptLst>
  <dgm:cxnLst>
    <dgm:cxn modelId="{61B88C2C-2605-BC4B-AC75-FC661BE9EEC1}" type="presOf" srcId="{C49876EE-8111-4DD6-BE87-BEE88D306129}" destId="{7BF15334-49C4-C340-8F9B-9344E8F478F6}" srcOrd="0" destOrd="0" presId="urn:microsoft.com/office/officeart/2016/7/layout/LinearBlockProcessNumbered"/>
    <dgm:cxn modelId="{30F4802E-4660-744F-9045-AFD4F1C447D6}" type="presOf" srcId="{0634E07B-744C-4F31-AF5C-5D54D668808C}" destId="{B409FC51-5E08-1A4A-A804-27D5135CE6F9}" srcOrd="0" destOrd="0" presId="urn:microsoft.com/office/officeart/2016/7/layout/LinearBlockProcessNumbered"/>
    <dgm:cxn modelId="{7EBFFA6D-DEF5-904E-8E10-3F5FCA010237}" type="presOf" srcId="{87476DFC-E42C-4CD1-B0C0-43BA48AC5726}" destId="{AB464370-4571-6F4A-BCF7-68ABF7FC0FA6}" srcOrd="1" destOrd="0" presId="urn:microsoft.com/office/officeart/2016/7/layout/LinearBlockProcessNumbered"/>
    <dgm:cxn modelId="{DB36A47D-0741-8447-BC10-E10221B6316A}" type="presOf" srcId="{C49876EE-8111-4DD6-BE87-BEE88D306129}" destId="{41366A4E-42E8-2848-814B-D32ECE07F6D7}" srcOrd="1" destOrd="0" presId="urn:microsoft.com/office/officeart/2016/7/layout/LinearBlockProcessNumbered"/>
    <dgm:cxn modelId="{559F278F-580D-B041-B7C3-231705EED6E8}" type="presOf" srcId="{87476DFC-E42C-4CD1-B0C0-43BA48AC5726}" destId="{A55BCABB-2FC1-D442-A2D4-E049B5303B80}" srcOrd="0" destOrd="0" presId="urn:microsoft.com/office/officeart/2016/7/layout/LinearBlockProcessNumbered"/>
    <dgm:cxn modelId="{03993A93-3A79-1E4D-86B5-4F6309FA0908}" type="presOf" srcId="{A4840E83-D83B-42D9-BE90-F893CFC8CF3D}" destId="{5FD22214-A1F8-5B41-9670-F1BAB065F9C0}" srcOrd="0" destOrd="0" presId="urn:microsoft.com/office/officeart/2016/7/layout/LinearBlockProcessNumbered"/>
    <dgm:cxn modelId="{47402B9E-7504-4A23-BA82-3B030DF843F2}" srcId="{721FE68F-DAD8-4C96-A696-30634CDCEF87}" destId="{C49876EE-8111-4DD6-BE87-BEE88D306129}" srcOrd="0" destOrd="0" parTransId="{9C87A50D-C529-4552-AACF-FA0AB28A14B5}" sibTransId="{0634E07B-744C-4F31-AF5C-5D54D668808C}"/>
    <dgm:cxn modelId="{7E4173A7-3869-DB40-9928-2C40BB709BC7}" type="presOf" srcId="{375BD87C-5224-4AAD-A5DF-BFE79A70CD5F}" destId="{665F6157-251A-FE44-AD40-770F5997B0CC}" srcOrd="0" destOrd="0" presId="urn:microsoft.com/office/officeart/2016/7/layout/LinearBlockProcessNumbered"/>
    <dgm:cxn modelId="{62D3BEC3-9539-4D49-A4DB-ED0BBA127A07}" type="presOf" srcId="{A4840E83-D83B-42D9-BE90-F893CFC8CF3D}" destId="{D6736E75-BEF3-E24E-B46A-31EA1EF24E61}" srcOrd="1" destOrd="0" presId="urn:microsoft.com/office/officeart/2016/7/layout/LinearBlockProcessNumbered"/>
    <dgm:cxn modelId="{D83597C5-FE14-45FF-A0A5-5896AD5ED9F4}" srcId="{721FE68F-DAD8-4C96-A696-30634CDCEF87}" destId="{A4840E83-D83B-42D9-BE90-F893CFC8CF3D}" srcOrd="2" destOrd="0" parTransId="{4A57220C-8CA0-4864-95A4-D17FBB0ED232}" sibTransId="{375BD87C-5224-4AAD-A5DF-BFE79A70CD5F}"/>
    <dgm:cxn modelId="{2A0030E9-CA05-654C-9E67-E42F98F2525C}" type="presOf" srcId="{721FE68F-DAD8-4C96-A696-30634CDCEF87}" destId="{41777875-5AA7-C347-A457-12E936D9400B}" srcOrd="0" destOrd="0" presId="urn:microsoft.com/office/officeart/2016/7/layout/LinearBlockProcessNumbered"/>
    <dgm:cxn modelId="{1F96EDF9-634B-7F41-B4D3-88D24C0A4733}" type="presOf" srcId="{009E91D7-1893-44D8-A470-02F8A553C1C2}" destId="{D96B87F9-F74E-5D4F-849F-B488300AFF05}" srcOrd="0" destOrd="0" presId="urn:microsoft.com/office/officeart/2016/7/layout/LinearBlockProcessNumbered"/>
    <dgm:cxn modelId="{B7CA1AFC-4BB3-45A1-B4C1-E95747937AA2}" srcId="{721FE68F-DAD8-4C96-A696-30634CDCEF87}" destId="{87476DFC-E42C-4CD1-B0C0-43BA48AC5726}" srcOrd="1" destOrd="0" parTransId="{7F7C0288-729A-417E-876E-7706C827F1D2}" sibTransId="{009E91D7-1893-44D8-A470-02F8A553C1C2}"/>
    <dgm:cxn modelId="{58D0B7BE-FDCC-8E4D-922A-F708E6D96DD9}" type="presParOf" srcId="{41777875-5AA7-C347-A457-12E936D9400B}" destId="{E33A6315-DB1F-D04A-A979-8C8134B08545}" srcOrd="0" destOrd="0" presId="urn:microsoft.com/office/officeart/2016/7/layout/LinearBlockProcessNumbered"/>
    <dgm:cxn modelId="{749E6D9F-DB55-6E44-B7F4-2F4B321165BB}" type="presParOf" srcId="{E33A6315-DB1F-D04A-A979-8C8134B08545}" destId="{7BF15334-49C4-C340-8F9B-9344E8F478F6}" srcOrd="0" destOrd="0" presId="urn:microsoft.com/office/officeart/2016/7/layout/LinearBlockProcessNumbered"/>
    <dgm:cxn modelId="{2C572723-A153-E44E-80C2-ABAC0DB46CF7}" type="presParOf" srcId="{E33A6315-DB1F-D04A-A979-8C8134B08545}" destId="{B409FC51-5E08-1A4A-A804-27D5135CE6F9}" srcOrd="1" destOrd="0" presId="urn:microsoft.com/office/officeart/2016/7/layout/LinearBlockProcessNumbered"/>
    <dgm:cxn modelId="{F7603710-162A-6947-9019-E67DF88DDB89}" type="presParOf" srcId="{E33A6315-DB1F-D04A-A979-8C8134B08545}" destId="{41366A4E-42E8-2848-814B-D32ECE07F6D7}" srcOrd="2" destOrd="0" presId="urn:microsoft.com/office/officeart/2016/7/layout/LinearBlockProcessNumbered"/>
    <dgm:cxn modelId="{AACE616F-8A6F-BA42-BCD0-FCCC6FFEEB3D}" type="presParOf" srcId="{41777875-5AA7-C347-A457-12E936D9400B}" destId="{73FB4B35-CE87-1C40-AF72-30028AE2F479}" srcOrd="1" destOrd="0" presId="urn:microsoft.com/office/officeart/2016/7/layout/LinearBlockProcessNumbered"/>
    <dgm:cxn modelId="{AA6E9D3E-07B0-CD44-BF4A-6E43A386CBDD}" type="presParOf" srcId="{41777875-5AA7-C347-A457-12E936D9400B}" destId="{8C808CEF-0988-764E-AAAA-62CA69226CF4}" srcOrd="2" destOrd="0" presId="urn:microsoft.com/office/officeart/2016/7/layout/LinearBlockProcessNumbered"/>
    <dgm:cxn modelId="{6478B839-79EF-7649-923D-1D520427D3A8}" type="presParOf" srcId="{8C808CEF-0988-764E-AAAA-62CA69226CF4}" destId="{A55BCABB-2FC1-D442-A2D4-E049B5303B80}" srcOrd="0" destOrd="0" presId="urn:microsoft.com/office/officeart/2016/7/layout/LinearBlockProcessNumbered"/>
    <dgm:cxn modelId="{C51E2D49-701E-464C-B60C-2781FFA061A1}" type="presParOf" srcId="{8C808CEF-0988-764E-AAAA-62CA69226CF4}" destId="{D96B87F9-F74E-5D4F-849F-B488300AFF05}" srcOrd="1" destOrd="0" presId="urn:microsoft.com/office/officeart/2016/7/layout/LinearBlockProcessNumbered"/>
    <dgm:cxn modelId="{FC394E5A-F029-D04E-BF05-DAAE4AAAF485}" type="presParOf" srcId="{8C808CEF-0988-764E-AAAA-62CA69226CF4}" destId="{AB464370-4571-6F4A-BCF7-68ABF7FC0FA6}" srcOrd="2" destOrd="0" presId="urn:microsoft.com/office/officeart/2016/7/layout/LinearBlockProcessNumbered"/>
    <dgm:cxn modelId="{9610DCA0-187D-C641-9A90-4305693B957A}" type="presParOf" srcId="{41777875-5AA7-C347-A457-12E936D9400B}" destId="{0CE5F5F6-723A-BC47-9CF4-E77ED6230045}" srcOrd="3" destOrd="0" presId="urn:microsoft.com/office/officeart/2016/7/layout/LinearBlockProcessNumbered"/>
    <dgm:cxn modelId="{2FB4A0D3-0E03-C246-AF38-19F4D9666C42}" type="presParOf" srcId="{41777875-5AA7-C347-A457-12E936D9400B}" destId="{87DEFF78-2B33-0B48-80A2-C193D38881AB}" srcOrd="4" destOrd="0" presId="urn:microsoft.com/office/officeart/2016/7/layout/LinearBlockProcessNumbered"/>
    <dgm:cxn modelId="{4BA07227-9B88-0F47-BC4A-786C5691017E}" type="presParOf" srcId="{87DEFF78-2B33-0B48-80A2-C193D38881AB}" destId="{5FD22214-A1F8-5B41-9670-F1BAB065F9C0}" srcOrd="0" destOrd="0" presId="urn:microsoft.com/office/officeart/2016/7/layout/LinearBlockProcessNumbered"/>
    <dgm:cxn modelId="{D5F5788D-C3F0-F746-A691-86A1021EDC87}" type="presParOf" srcId="{87DEFF78-2B33-0B48-80A2-C193D38881AB}" destId="{665F6157-251A-FE44-AD40-770F5997B0CC}" srcOrd="1" destOrd="0" presId="urn:microsoft.com/office/officeart/2016/7/layout/LinearBlockProcessNumbered"/>
    <dgm:cxn modelId="{7C738180-E37D-4348-AADD-ABB31A012FA5}" type="presParOf" srcId="{87DEFF78-2B33-0B48-80A2-C193D38881AB}" destId="{D6736E75-BEF3-E24E-B46A-31EA1EF24E61}"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15334-49C4-C340-8F9B-9344E8F478F6}">
      <dsp:nvSpPr>
        <dsp:cNvPr id="0" name=""/>
        <dsp:cNvSpPr/>
      </dsp:nvSpPr>
      <dsp:spPr>
        <a:xfrm>
          <a:off x="807" y="0"/>
          <a:ext cx="3271848" cy="278832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23186" tIns="0" rIns="323186" bIns="330200" numCol="1" spcCol="1270" anchor="t" anchorCtr="0">
          <a:noAutofit/>
        </a:bodyPr>
        <a:lstStyle/>
        <a:p>
          <a:pPr marL="0" lvl="0" indent="0" algn="l" defTabSz="622300">
            <a:lnSpc>
              <a:spcPct val="100000"/>
            </a:lnSpc>
            <a:spcBef>
              <a:spcPct val="0"/>
            </a:spcBef>
            <a:spcAft>
              <a:spcPct val="35000"/>
            </a:spcAft>
            <a:buNone/>
          </a:pPr>
          <a:r>
            <a:rPr lang="en-GB" sz="1400" kern="1200"/>
            <a:t>The need for station managers and owners to receive training cannot be over emphasized. It’s the one possible way to influence editorial policies on the kind of stories that are carried in their media houses.</a:t>
          </a:r>
          <a:endParaRPr lang="en-US" sz="1400" kern="1200"/>
        </a:p>
      </dsp:txBody>
      <dsp:txXfrm>
        <a:off x="807" y="1115330"/>
        <a:ext cx="3271848" cy="1672995"/>
      </dsp:txXfrm>
    </dsp:sp>
    <dsp:sp modelId="{B409FC51-5E08-1A4A-A804-27D5135CE6F9}">
      <dsp:nvSpPr>
        <dsp:cNvPr id="0" name=""/>
        <dsp:cNvSpPr/>
      </dsp:nvSpPr>
      <dsp:spPr>
        <a:xfrm>
          <a:off x="807" y="0"/>
          <a:ext cx="3271848" cy="1115330"/>
        </a:xfrm>
        <a:prstGeom prst="rect">
          <a:avLst/>
        </a:prstGeom>
        <a:noFill/>
        <a:ln w="12700" cap="flat" cmpd="sng" algn="ctr">
          <a:noFill/>
          <a:prstDash val="solid"/>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23186" tIns="165100" rIns="323186" bIns="165100" numCol="1" spcCol="1270" anchor="ctr" anchorCtr="0">
          <a:noAutofit/>
        </a:bodyPr>
        <a:lstStyle/>
        <a:p>
          <a:pPr marL="0" lvl="0" indent="0" algn="l" defTabSz="2622550">
            <a:lnSpc>
              <a:spcPct val="90000"/>
            </a:lnSpc>
            <a:spcBef>
              <a:spcPct val="0"/>
            </a:spcBef>
            <a:spcAft>
              <a:spcPct val="35000"/>
            </a:spcAft>
            <a:buNone/>
          </a:pPr>
          <a:r>
            <a:rPr lang="en-US" sz="5900" kern="1200"/>
            <a:t>01</a:t>
          </a:r>
        </a:p>
      </dsp:txBody>
      <dsp:txXfrm>
        <a:off x="807" y="0"/>
        <a:ext cx="3271848" cy="1115330"/>
      </dsp:txXfrm>
    </dsp:sp>
    <dsp:sp modelId="{A55BCABB-2FC1-D442-A2D4-E049B5303B80}">
      <dsp:nvSpPr>
        <dsp:cNvPr id="0" name=""/>
        <dsp:cNvSpPr/>
      </dsp:nvSpPr>
      <dsp:spPr>
        <a:xfrm>
          <a:off x="3534404" y="0"/>
          <a:ext cx="3271848" cy="2788325"/>
        </a:xfrm>
        <a:prstGeom prst="rect">
          <a:avLst/>
        </a:prstGeom>
        <a:solidFill>
          <a:schemeClr val="accent2">
            <a:hueOff val="-5175944"/>
            <a:satOff val="22930"/>
            <a:lumOff val="-8432"/>
            <a:alphaOff val="0"/>
          </a:schemeClr>
        </a:solidFill>
        <a:ln w="12700" cap="flat" cmpd="sng" algn="ctr">
          <a:solidFill>
            <a:schemeClr val="accent2">
              <a:hueOff val="-5175944"/>
              <a:satOff val="22930"/>
              <a:lumOff val="-8432"/>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23186" tIns="0" rIns="323186" bIns="330200" numCol="1" spcCol="1270" anchor="t" anchorCtr="0">
          <a:noAutofit/>
        </a:bodyPr>
        <a:lstStyle/>
        <a:p>
          <a:pPr marL="0" lvl="0" indent="0" algn="l" defTabSz="622300">
            <a:lnSpc>
              <a:spcPct val="100000"/>
            </a:lnSpc>
            <a:spcBef>
              <a:spcPct val="0"/>
            </a:spcBef>
            <a:spcAft>
              <a:spcPct val="35000"/>
            </a:spcAft>
            <a:buNone/>
          </a:pPr>
          <a:r>
            <a:rPr lang="en-GB" sz="1400" kern="1200"/>
            <a:t>Community outdoor broadcasts have high impact with low resources.  These direct engagements </a:t>
          </a:r>
          <a:endParaRPr lang="en-US" sz="1400" kern="1200"/>
        </a:p>
      </dsp:txBody>
      <dsp:txXfrm>
        <a:off x="3534404" y="1115330"/>
        <a:ext cx="3271848" cy="1672995"/>
      </dsp:txXfrm>
    </dsp:sp>
    <dsp:sp modelId="{D96B87F9-F74E-5D4F-849F-B488300AFF05}">
      <dsp:nvSpPr>
        <dsp:cNvPr id="0" name=""/>
        <dsp:cNvSpPr/>
      </dsp:nvSpPr>
      <dsp:spPr>
        <a:xfrm>
          <a:off x="3534404" y="0"/>
          <a:ext cx="3271848" cy="1115330"/>
        </a:xfrm>
        <a:prstGeom prst="rect">
          <a:avLst/>
        </a:prstGeom>
        <a:noFill/>
        <a:ln w="12700" cap="flat" cmpd="sng" algn="ctr">
          <a:noFill/>
          <a:prstDash val="solid"/>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23186" tIns="165100" rIns="323186" bIns="165100" numCol="1" spcCol="1270" anchor="ctr" anchorCtr="0">
          <a:noAutofit/>
        </a:bodyPr>
        <a:lstStyle/>
        <a:p>
          <a:pPr marL="0" lvl="0" indent="0" algn="l" defTabSz="2622550">
            <a:lnSpc>
              <a:spcPct val="90000"/>
            </a:lnSpc>
            <a:spcBef>
              <a:spcPct val="0"/>
            </a:spcBef>
            <a:spcAft>
              <a:spcPct val="35000"/>
            </a:spcAft>
            <a:buNone/>
          </a:pPr>
          <a:r>
            <a:rPr lang="en-US" sz="5900" kern="1200"/>
            <a:t>02</a:t>
          </a:r>
        </a:p>
      </dsp:txBody>
      <dsp:txXfrm>
        <a:off x="3534404" y="0"/>
        <a:ext cx="3271848" cy="1115330"/>
      </dsp:txXfrm>
    </dsp:sp>
    <dsp:sp modelId="{5FD22214-A1F8-5B41-9670-F1BAB065F9C0}">
      <dsp:nvSpPr>
        <dsp:cNvPr id="0" name=""/>
        <dsp:cNvSpPr/>
      </dsp:nvSpPr>
      <dsp:spPr>
        <a:xfrm>
          <a:off x="7068001" y="0"/>
          <a:ext cx="3271848" cy="2788325"/>
        </a:xfrm>
        <a:prstGeom prst="rect">
          <a:avLst/>
        </a:prstGeom>
        <a:solidFill>
          <a:schemeClr val="accent2">
            <a:hueOff val="-10351888"/>
            <a:satOff val="45859"/>
            <a:lumOff val="-16864"/>
            <a:alphaOff val="0"/>
          </a:schemeClr>
        </a:solidFill>
        <a:ln w="12700" cap="flat" cmpd="sng" algn="ctr">
          <a:solidFill>
            <a:schemeClr val="accent2">
              <a:hueOff val="-10351888"/>
              <a:satOff val="45859"/>
              <a:lumOff val="-16864"/>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323186" tIns="0" rIns="323186" bIns="330200" numCol="1" spcCol="1270" anchor="t" anchorCtr="0">
          <a:noAutofit/>
        </a:bodyPr>
        <a:lstStyle/>
        <a:p>
          <a:pPr marL="0" lvl="0" indent="0" algn="l" defTabSz="622300">
            <a:lnSpc>
              <a:spcPct val="100000"/>
            </a:lnSpc>
            <a:spcBef>
              <a:spcPct val="0"/>
            </a:spcBef>
            <a:spcAft>
              <a:spcPct val="35000"/>
            </a:spcAft>
            <a:buNone/>
          </a:pPr>
          <a:r>
            <a:rPr lang="en-GB" sz="1400" kern="1200"/>
            <a:t>Sustainablity of Listeners clubs in media interventions for monitoring and evaluation of UNICEF and UN partner  projects. </a:t>
          </a:r>
          <a:br>
            <a:rPr lang="en-GB" sz="1400" kern="1200"/>
          </a:br>
          <a:endParaRPr lang="en-US" sz="1400" kern="1200"/>
        </a:p>
      </dsp:txBody>
      <dsp:txXfrm>
        <a:off x="7068001" y="1115330"/>
        <a:ext cx="3271848" cy="1672995"/>
      </dsp:txXfrm>
    </dsp:sp>
    <dsp:sp modelId="{665F6157-251A-FE44-AD40-770F5997B0CC}">
      <dsp:nvSpPr>
        <dsp:cNvPr id="0" name=""/>
        <dsp:cNvSpPr/>
      </dsp:nvSpPr>
      <dsp:spPr>
        <a:xfrm>
          <a:off x="7068001" y="0"/>
          <a:ext cx="3271848" cy="1115330"/>
        </a:xfrm>
        <a:prstGeom prst="rect">
          <a:avLst/>
        </a:prstGeom>
        <a:noFill/>
        <a:ln w="12700" cap="flat" cmpd="sng" algn="ctr">
          <a:noFill/>
          <a:prstDash val="solid"/>
        </a:ln>
        <a:effectLst/>
        <a:sp3d/>
      </dsp:spPr>
      <dsp:style>
        <a:lnRef idx="2">
          <a:scrgbClr r="0" g="0" b="0"/>
        </a:lnRef>
        <a:fillRef idx="1">
          <a:scrgbClr r="0" g="0" b="0"/>
        </a:fillRef>
        <a:effectRef idx="1">
          <a:scrgbClr r="0" g="0" b="0"/>
        </a:effectRef>
        <a:fontRef idx="minor">
          <a:schemeClr val="lt1"/>
        </a:fontRef>
      </dsp:style>
      <dsp:txBody>
        <a:bodyPr spcFirstLastPara="0" vert="horz" wrap="square" lIns="323186" tIns="165100" rIns="323186" bIns="165100" numCol="1" spcCol="1270" anchor="ctr" anchorCtr="0">
          <a:noAutofit/>
        </a:bodyPr>
        <a:lstStyle/>
        <a:p>
          <a:pPr marL="0" lvl="0" indent="0" algn="l" defTabSz="2622550">
            <a:lnSpc>
              <a:spcPct val="90000"/>
            </a:lnSpc>
            <a:spcBef>
              <a:spcPct val="0"/>
            </a:spcBef>
            <a:spcAft>
              <a:spcPct val="35000"/>
            </a:spcAft>
            <a:buNone/>
          </a:pPr>
          <a:r>
            <a:rPr lang="en-US" sz="5900" kern="1200"/>
            <a:t>03</a:t>
          </a:r>
        </a:p>
      </dsp:txBody>
      <dsp:txXfrm>
        <a:off x="7068001" y="0"/>
        <a:ext cx="3271848" cy="111533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9AB3A824-1A51-4B26-AD58-A6D8E14F6C04}" type="datetimeFigureOut">
              <a:rPr lang="en-US" smtClean="0"/>
              <a:t>9/9/20</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3332700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7D162C4-EDD9-4389-A98B-B87ECEA2A816}" type="datetimeFigureOut">
              <a:rPr lang="en-US" smtClean="0"/>
              <a:t>9/9/20</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34500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3E5059C3-6A89-4494-99FF-5A4D6FFD50EB}" type="datetimeFigureOut">
              <a:rPr lang="en-US" smtClean="0"/>
              <a:t>9/9/20</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8575116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CA954B2F-12DE-47F5-8894-472B206D2E1E}" type="datetimeFigureOut">
              <a:rPr lang="en-US" smtClean="0"/>
              <a:t>9/9/20</a:t>
            </a:fld>
            <a:endParaRPr lang="en-US" dirty="0"/>
          </a:p>
        </p:txBody>
      </p:sp>
      <p:sp>
        <p:nvSpPr>
          <p:cNvPr id="9" name="Footer Placeholder 8"/>
          <p:cNvSpPr>
            <a:spLocks noGrp="1"/>
          </p:cNvSpPr>
          <p:nvPr>
            <p:ph type="ftr" sz="quarter" idx="11"/>
          </p:nvPr>
        </p:nvSpPr>
        <p:spPr/>
        <p:txBody>
          <a:bodyPr/>
          <a:lstStyle/>
          <a:p>
            <a:r>
              <a:rPr lang="en-US"/>
              <a:t>
              </a:t>
            </a:r>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04459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3CBC1C18-307B-4F68-A007-B5B542270E8D}" type="datetimeFigureOut">
              <a:rPr lang="en-US" smtClean="0"/>
              <a:t>9/9/20</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
        <p:nvSpPr>
          <p:cNvPr id="10" name="Title 9"/>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167279587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smtClean="0"/>
              <a:t>9/9/20</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04804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D9284-D300-4297-87F7-E791DCC15DB1}" type="datetimeFigureOut">
              <a:rPr lang="en-US" smtClean="0"/>
              <a:t>9/9/20</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69197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37D525BB-DA17-4BA0-B3C8-3AC3ABC827E6}" type="datetimeFigureOut">
              <a:rPr lang="en-US" smtClean="0"/>
              <a:t>9/9/20</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
              </a:t>
            </a:r>
            <a:endParaRPr lang="en-US" dirty="0"/>
          </a:p>
        </p:txBody>
      </p:sp>
      <p:sp>
        <p:nvSpPr>
          <p:cNvPr id="11" name="Slide Number Placeholder 10"/>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5779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B16C4C9A-3960-41CF-A4E9-2A8FB932454B}" type="datetimeFigureOut">
              <a:rPr lang="en-US" smtClean="0"/>
              <a:t>9/9/20</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84757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smtClean="0"/>
              <a:t>9/9/20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587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smtClean="0"/>
              <a:t>9/9/20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63399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3CBC1C18-307B-4F68-A007-B5B542270E8D}" type="datetimeFigureOut">
              <a:rPr lang="en-US" smtClean="0"/>
              <a:t>9/9/20</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61129451"/>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jp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oundcloud.com/user-445663626/welbodi-barrayspecial-1st" TargetMode="External"/><Relationship Id="rId2" Type="http://schemas.openxmlformats.org/officeDocument/2006/relationships/hyperlink" Target="http://www.imdev.medi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rive.google.com/drive/folders/1RzQf6ZP7FR2TeL65_6_3EOz1D1ATlrJj"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drive/folders/1W5sfM2qYNSxprPTgtL7vWTJq2pjdx8UE"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rive.google.com/drive/folders/1HTOoaiWVTOS6Gh69bMs8geHwdyo6a5fF"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oundcloud.com/user-445663626/welbodi-barrayspecial-1st"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rive.google.com/drive/folders/1W5sfM2qYNSxprPTgtL7vWTJq2pjdx8UE"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CFCA3-9E36-9046-87F2-BDB0030476FF}"/>
              </a:ext>
            </a:extLst>
          </p:cNvPr>
          <p:cNvSpPr>
            <a:spLocks noGrp="1"/>
          </p:cNvSpPr>
          <p:nvPr>
            <p:ph type="ctrTitle"/>
          </p:nvPr>
        </p:nvSpPr>
        <p:spPr>
          <a:xfrm>
            <a:off x="1885951" y="3429001"/>
            <a:ext cx="9618662" cy="2471982"/>
          </a:xfrm>
        </p:spPr>
        <p:txBody>
          <a:bodyPr>
            <a:noAutofit/>
          </a:bodyPr>
          <a:lstStyle/>
          <a:p>
            <a:r>
              <a:rPr lang="en-GB" sz="3200" dirty="0"/>
              <a:t>The Role of Media in Strengthening Health Governance: A review of project interventions</a:t>
            </a:r>
            <a:br>
              <a:rPr lang="en-GB" sz="3200" dirty="0"/>
            </a:br>
            <a:endParaRPr lang="en-US" sz="3200" dirty="0"/>
          </a:p>
        </p:txBody>
      </p:sp>
      <p:pic>
        <p:nvPicPr>
          <p:cNvPr id="4" name="Picture 3">
            <a:extLst>
              <a:ext uri="{FF2B5EF4-FFF2-40B4-BE49-F238E27FC236}">
                <a16:creationId xmlns:a16="http://schemas.microsoft.com/office/drawing/2014/main" id="{79FC1D50-78A8-1C4E-9988-F36F4D1EA18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289214" y="5912096"/>
            <a:ext cx="1340485" cy="831850"/>
          </a:xfrm>
          <a:prstGeom prst="rect">
            <a:avLst/>
          </a:prstGeom>
          <a:noFill/>
          <a:ln>
            <a:noFill/>
          </a:ln>
        </p:spPr>
      </p:pic>
      <p:pic>
        <p:nvPicPr>
          <p:cNvPr id="5" name="Picture 4">
            <a:extLst>
              <a:ext uri="{FF2B5EF4-FFF2-40B4-BE49-F238E27FC236}">
                <a16:creationId xmlns:a16="http://schemas.microsoft.com/office/drawing/2014/main" id="{D0AC04B9-D4FA-754E-B016-398F17248ED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515649" y="5900983"/>
            <a:ext cx="1443990" cy="831850"/>
          </a:xfrm>
          <a:prstGeom prst="rect">
            <a:avLst/>
          </a:prstGeom>
          <a:noFill/>
          <a:ln>
            <a:noFill/>
          </a:ln>
        </p:spPr>
      </p:pic>
      <p:sp>
        <p:nvSpPr>
          <p:cNvPr id="6" name="Rectangle 2">
            <a:extLst>
              <a:ext uri="{FF2B5EF4-FFF2-40B4-BE49-F238E27FC236}">
                <a16:creationId xmlns:a16="http://schemas.microsoft.com/office/drawing/2014/main" id="{03AF3614-B2CD-184E-8DDC-A5EB517E1542}"/>
              </a:ext>
            </a:extLst>
          </p:cNvPr>
          <p:cNvSpPr>
            <a:spLocks noChangeArrowheads="1"/>
          </p:cNvSpPr>
          <p:nvPr/>
        </p:nvSpPr>
        <p:spPr bwMode="auto">
          <a:xfrm>
            <a:off x="5359359" y="2268785"/>
            <a:ext cx="587828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7" name="Object 6">
            <a:extLst>
              <a:ext uri="{FF2B5EF4-FFF2-40B4-BE49-F238E27FC236}">
                <a16:creationId xmlns:a16="http://schemas.microsoft.com/office/drawing/2014/main" id="{52B05FB1-F149-254A-85D5-663E839AC0C9}"/>
              </a:ext>
            </a:extLst>
          </p:cNvPr>
          <p:cNvGraphicFramePr>
            <a:graphicFrameLocks noChangeAspect="1"/>
          </p:cNvGraphicFramePr>
          <p:nvPr>
            <p:extLst>
              <p:ext uri="{D42A27DB-BD31-4B8C-83A1-F6EECF244321}">
                <p14:modId xmlns:p14="http://schemas.microsoft.com/office/powerpoint/2010/main" val="771121294"/>
              </p:ext>
            </p:extLst>
          </p:nvPr>
        </p:nvGraphicFramePr>
        <p:xfrm>
          <a:off x="8629699" y="5900983"/>
          <a:ext cx="1885950" cy="842963"/>
        </p:xfrm>
        <a:graphic>
          <a:graphicData uri="http://schemas.openxmlformats.org/presentationml/2006/ole">
            <mc:AlternateContent xmlns:mc="http://schemas.openxmlformats.org/markup-compatibility/2006">
              <mc:Choice xmlns:v="urn:schemas-microsoft-com:vml" Requires="v">
                <p:oleObj spid="_x0000_s1055" r:id="rId5" imgW="9664700" imgH="4305300" progId="AcroExch.Document.7">
                  <p:embed/>
                </p:oleObj>
              </mc:Choice>
              <mc:Fallback>
                <p:oleObj r:id="rId5" imgW="9664700" imgH="4305300" progId="AcroExch.Document.7">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29699" y="5900983"/>
                        <a:ext cx="1885950" cy="842963"/>
                      </a:xfrm>
                      <a:prstGeom prst="rect">
                        <a:avLst/>
                      </a:prstGeom>
                      <a:noFill/>
                    </p:spPr>
                  </p:pic>
                </p:oleObj>
              </mc:Fallback>
            </mc:AlternateContent>
          </a:graphicData>
        </a:graphic>
      </p:graphicFrame>
      <p:pic>
        <p:nvPicPr>
          <p:cNvPr id="8" name="Picture 7" descr="A person standing in front of a crowd&#10;&#10;Description automatically generated">
            <a:extLst>
              <a:ext uri="{FF2B5EF4-FFF2-40B4-BE49-F238E27FC236}">
                <a16:creationId xmlns:a16="http://schemas.microsoft.com/office/drawing/2014/main" id="{DF02F1EC-ED5B-2541-85C7-A13A79777EA0}"/>
              </a:ext>
            </a:extLst>
          </p:cNvPr>
          <p:cNvPicPr>
            <a:picLocks noChangeAspect="1"/>
          </p:cNvPicPr>
          <p:nvPr/>
        </p:nvPicPr>
        <p:blipFill>
          <a:blip r:embed="rId7"/>
          <a:stretch>
            <a:fillRect/>
          </a:stretch>
        </p:blipFill>
        <p:spPr>
          <a:xfrm>
            <a:off x="2704705" y="0"/>
            <a:ext cx="6182237" cy="3429000"/>
          </a:xfrm>
          <a:prstGeom prst="rect">
            <a:avLst/>
          </a:prstGeom>
        </p:spPr>
      </p:pic>
    </p:spTree>
    <p:extLst>
      <p:ext uri="{BB962C8B-B14F-4D97-AF65-F5344CB8AC3E}">
        <p14:creationId xmlns:p14="http://schemas.microsoft.com/office/powerpoint/2010/main" val="3592194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AEFC19-DF30-7A4F-8C09-C92FC930B4B1}"/>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2100">
                <a:solidFill>
                  <a:srgbClr val="FFFFFF"/>
                </a:solidFill>
              </a:rPr>
              <a:t>Background </a:t>
            </a:r>
          </a:p>
        </p:txBody>
      </p:sp>
      <p:sp>
        <p:nvSpPr>
          <p:cNvPr id="3" name="Content Placeholder 2">
            <a:extLst>
              <a:ext uri="{FF2B5EF4-FFF2-40B4-BE49-F238E27FC236}">
                <a16:creationId xmlns:a16="http://schemas.microsoft.com/office/drawing/2014/main" id="{05ECE350-B512-BA47-AC03-9C71BECD0805}"/>
              </a:ext>
            </a:extLst>
          </p:cNvPr>
          <p:cNvSpPr>
            <a:spLocks noGrp="1"/>
          </p:cNvSpPr>
          <p:nvPr>
            <p:ph idx="1"/>
          </p:nvPr>
        </p:nvSpPr>
        <p:spPr>
          <a:xfrm>
            <a:off x="5491333" y="755309"/>
            <a:ext cx="6351261" cy="5522828"/>
          </a:xfrm>
        </p:spPr>
        <p:txBody>
          <a:bodyPr anchor="ctr">
            <a:normAutofit/>
          </a:bodyPr>
          <a:lstStyle/>
          <a:p>
            <a:r>
              <a:rPr lang="en-GB" sz="2400" dirty="0"/>
              <a:t>The Strengthening Post-Ebola Health Governance programme strived to create greater monitoring, accountability and citizens engagement on Health Governance issues. Output 3 of the project focuses on “Increasing media capacity in Sierra Leone to monitor and oversee health care services” and capitalises on the complimentary role of the media in galvanizing citizens voices and giving them a platform to express their views and opinions on access to the Free Health Care drugs and services. </a:t>
            </a:r>
          </a:p>
          <a:p>
            <a:endParaRPr lang="en-US" dirty="0"/>
          </a:p>
        </p:txBody>
      </p:sp>
    </p:spTree>
    <p:extLst>
      <p:ext uri="{BB962C8B-B14F-4D97-AF65-F5344CB8AC3E}">
        <p14:creationId xmlns:p14="http://schemas.microsoft.com/office/powerpoint/2010/main" val="2667838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1A4A39-9D13-9E4A-8F52-4421C6CFBF9A}"/>
              </a:ext>
            </a:extLst>
          </p:cNvPr>
          <p:cNvSpPr>
            <a:spLocks noGrp="1"/>
          </p:cNvSpPr>
          <p:nvPr>
            <p:ph type="title"/>
          </p:nvPr>
        </p:nvSpPr>
        <p:spPr>
          <a:xfrm>
            <a:off x="2231136" y="467418"/>
            <a:ext cx="7729728" cy="1188720"/>
          </a:xfrm>
          <a:solidFill>
            <a:srgbClr val="FFFFFF"/>
          </a:solidFill>
        </p:spPr>
        <p:txBody>
          <a:bodyPr>
            <a:normAutofit/>
          </a:bodyPr>
          <a:lstStyle/>
          <a:p>
            <a:r>
              <a:rPr lang="en-US"/>
              <a:t>First Phase </a:t>
            </a:r>
          </a:p>
        </p:txBody>
      </p:sp>
      <p:sp>
        <p:nvSpPr>
          <p:cNvPr id="3" name="Content Placeholder 2">
            <a:extLst>
              <a:ext uri="{FF2B5EF4-FFF2-40B4-BE49-F238E27FC236}">
                <a16:creationId xmlns:a16="http://schemas.microsoft.com/office/drawing/2014/main" id="{9DC1AF97-F697-5C4B-8D15-546F8E89C4B4}"/>
              </a:ext>
            </a:extLst>
          </p:cNvPr>
          <p:cNvSpPr>
            <a:spLocks noGrp="1"/>
          </p:cNvSpPr>
          <p:nvPr>
            <p:ph idx="1"/>
          </p:nvPr>
        </p:nvSpPr>
        <p:spPr>
          <a:xfrm>
            <a:off x="1706062" y="2291262"/>
            <a:ext cx="8779512" cy="2879256"/>
          </a:xfrm>
        </p:spPr>
        <p:txBody>
          <a:bodyPr>
            <a:normAutofit fontScale="92500" lnSpcReduction="20000"/>
          </a:bodyPr>
          <a:lstStyle/>
          <a:p>
            <a:r>
              <a:rPr lang="en-GB" sz="2400" dirty="0">
                <a:solidFill>
                  <a:srgbClr val="404040"/>
                </a:solidFill>
              </a:rPr>
              <a:t>In the first year of the project (October 2017 – September 2018), a total of 152 journalists were trained on Health Governance and Accountability and these formed the Health Accountability Network of Journalists (HANoJ)</a:t>
            </a:r>
          </a:p>
          <a:p>
            <a:r>
              <a:rPr lang="en-GB" sz="2400" dirty="0">
                <a:solidFill>
                  <a:srgbClr val="404040"/>
                </a:solidFill>
              </a:rPr>
              <a:t>30 community radio stations across the country and 75 radio programmes on Health Governance and Accountability were produced and broadcast. All of these programs remain accessible on the IMdev website </a:t>
            </a:r>
            <a:r>
              <a:rPr lang="en-GB" sz="2400" dirty="0">
                <a:solidFill>
                  <a:srgbClr val="404040"/>
                </a:solidFill>
                <a:hlinkClick r:id="rId2"/>
              </a:rPr>
              <a:t>http://www.IMdev.media/</a:t>
            </a:r>
            <a:r>
              <a:rPr lang="en-GB" sz="2400" dirty="0">
                <a:solidFill>
                  <a:srgbClr val="404040"/>
                </a:solidFill>
              </a:rPr>
              <a:t> and on the sound cloud link </a:t>
            </a:r>
            <a:r>
              <a:rPr lang="en-GB" sz="2400" dirty="0">
                <a:solidFill>
                  <a:srgbClr val="404040"/>
                </a:solidFill>
                <a:hlinkClick r:id="rId3"/>
              </a:rPr>
              <a:t>https://soundcloud.com/user-445663626</a:t>
            </a:r>
            <a:r>
              <a:rPr lang="en-GB" sz="2400" dirty="0">
                <a:solidFill>
                  <a:srgbClr val="404040"/>
                </a:solidFill>
              </a:rPr>
              <a:t>.</a:t>
            </a:r>
          </a:p>
          <a:p>
            <a:endParaRPr lang="en-US" dirty="0">
              <a:solidFill>
                <a:srgbClr val="404040"/>
              </a:solidFill>
            </a:endParaRPr>
          </a:p>
        </p:txBody>
      </p:sp>
    </p:spTree>
    <p:extLst>
      <p:ext uri="{BB962C8B-B14F-4D97-AF65-F5344CB8AC3E}">
        <p14:creationId xmlns:p14="http://schemas.microsoft.com/office/powerpoint/2010/main" val="1352346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1A353D-F562-534D-A4CB-94F0470A92D6}"/>
              </a:ext>
            </a:extLst>
          </p:cNvPr>
          <p:cNvSpPr>
            <a:spLocks noGrp="1"/>
          </p:cNvSpPr>
          <p:nvPr>
            <p:ph type="title"/>
          </p:nvPr>
        </p:nvSpPr>
        <p:spPr>
          <a:xfrm>
            <a:off x="2231136" y="467418"/>
            <a:ext cx="7729728" cy="1188720"/>
          </a:xfrm>
          <a:solidFill>
            <a:srgbClr val="FFFFFF"/>
          </a:solidFill>
        </p:spPr>
        <p:txBody>
          <a:bodyPr>
            <a:normAutofit/>
          </a:bodyPr>
          <a:lstStyle/>
          <a:p>
            <a:r>
              <a:rPr lang="en-US"/>
              <a:t>Second phase </a:t>
            </a:r>
          </a:p>
        </p:txBody>
      </p:sp>
      <p:sp>
        <p:nvSpPr>
          <p:cNvPr id="3" name="Content Placeholder 2">
            <a:extLst>
              <a:ext uri="{FF2B5EF4-FFF2-40B4-BE49-F238E27FC236}">
                <a16:creationId xmlns:a16="http://schemas.microsoft.com/office/drawing/2014/main" id="{799E31A7-5B9C-DA4D-B02F-620FE5094F2E}"/>
              </a:ext>
            </a:extLst>
          </p:cNvPr>
          <p:cNvSpPr>
            <a:spLocks noGrp="1"/>
          </p:cNvSpPr>
          <p:nvPr>
            <p:ph idx="1"/>
          </p:nvPr>
        </p:nvSpPr>
        <p:spPr>
          <a:xfrm>
            <a:off x="1706062" y="1656138"/>
            <a:ext cx="8779512" cy="3953706"/>
          </a:xfrm>
        </p:spPr>
        <p:txBody>
          <a:bodyPr>
            <a:normAutofit/>
          </a:bodyPr>
          <a:lstStyle/>
          <a:p>
            <a:pPr>
              <a:lnSpc>
                <a:spcPct val="90000"/>
              </a:lnSpc>
            </a:pPr>
            <a:r>
              <a:rPr lang="en-GB" sz="2000" dirty="0">
                <a:solidFill>
                  <a:srgbClr val="404040"/>
                </a:solidFill>
              </a:rPr>
              <a:t>The second phase aimed at building the capacity of the media and citizens to improve the accountability of health service delivery, with a focus on drug and medical equipment distribution (including free health care, malaria and nutrition supplies), and (using the media) engage communities and health stakeholders at both the national and local levels and civil society. </a:t>
            </a:r>
          </a:p>
          <a:p>
            <a:pPr>
              <a:lnSpc>
                <a:spcPct val="90000"/>
              </a:lnSpc>
            </a:pPr>
            <a:r>
              <a:rPr lang="en-GB" sz="2000" dirty="0">
                <a:solidFill>
                  <a:srgbClr val="404040"/>
                </a:solidFill>
              </a:rPr>
              <a:t>Continue supporting local radio platforms to share information on health services and health sector reform, raise awareness about rights and the benefits of health services, and provides feedback on the quality of health services. </a:t>
            </a:r>
          </a:p>
          <a:p>
            <a:pPr>
              <a:lnSpc>
                <a:spcPct val="90000"/>
              </a:lnSpc>
            </a:pPr>
            <a:r>
              <a:rPr lang="en-GB" sz="2000" dirty="0">
                <a:solidFill>
                  <a:srgbClr val="404040"/>
                </a:solidFill>
              </a:rPr>
              <a:t>Promoting a collective platform for education, information and facilitating citizens’ engagement with government towards building strong systems of accountability and transparency in the health sector.  </a:t>
            </a:r>
          </a:p>
          <a:p>
            <a:pPr>
              <a:lnSpc>
                <a:spcPct val="90000"/>
              </a:lnSpc>
            </a:pPr>
            <a:r>
              <a:rPr lang="en-GB" sz="2000" dirty="0">
                <a:solidFill>
                  <a:srgbClr val="404040"/>
                </a:solidFill>
              </a:rPr>
              <a:t>This phase was supported in October 2019 and wrapped up on August 15 2020</a:t>
            </a:r>
          </a:p>
          <a:p>
            <a:pPr>
              <a:lnSpc>
                <a:spcPct val="90000"/>
              </a:lnSpc>
            </a:pPr>
            <a:endParaRPr lang="en-US" sz="1500" dirty="0">
              <a:solidFill>
                <a:srgbClr val="404040"/>
              </a:solidFill>
            </a:endParaRPr>
          </a:p>
        </p:txBody>
      </p:sp>
    </p:spTree>
    <p:extLst>
      <p:ext uri="{BB962C8B-B14F-4D97-AF65-F5344CB8AC3E}">
        <p14:creationId xmlns:p14="http://schemas.microsoft.com/office/powerpoint/2010/main" val="4018552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a:extLst>
              <a:ext uri="{FF2B5EF4-FFF2-40B4-BE49-F238E27FC236}">
                <a16:creationId xmlns:a16="http://schemas.microsoft.com/office/drawing/2014/main" id="{92E729C4-FCB3-4350-9D80-66D16D1B8AAA}"/>
              </a:ext>
            </a:extLst>
          </p:cNvPr>
          <p:cNvPicPr>
            <a:picLocks noChangeAspect="1"/>
          </p:cNvPicPr>
          <p:nvPr/>
        </p:nvPicPr>
        <p:blipFill rotWithShape="1">
          <a:blip r:embed="rId2"/>
          <a:srcRect l="4220" r="13310"/>
          <a:stretch/>
        </p:blipFill>
        <p:spPr>
          <a:xfrm>
            <a:off x="4650909" y="10"/>
            <a:ext cx="7459315" cy="6783621"/>
          </a:xfrm>
          <a:prstGeom prst="rect">
            <a:avLst/>
          </a:prstGeom>
        </p:spPr>
      </p:pic>
      <p:sp>
        <p:nvSpPr>
          <p:cNvPr id="69" name="Rectangle 6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03E673-6182-A04A-9C5F-8973AF9D566B}"/>
              </a:ext>
            </a:extLst>
          </p:cNvPr>
          <p:cNvSpPr>
            <a:spLocks noGrp="1"/>
          </p:cNvSpPr>
          <p:nvPr>
            <p:ph type="title"/>
          </p:nvPr>
        </p:nvSpPr>
        <p:spPr>
          <a:xfrm>
            <a:off x="810735" y="188706"/>
            <a:ext cx="9386358" cy="1018065"/>
          </a:xfrm>
          <a:noFill/>
          <a:ln>
            <a:solidFill>
              <a:schemeClr val="bg1"/>
            </a:solidFill>
          </a:ln>
        </p:spPr>
        <p:txBody>
          <a:bodyPr vert="horz" wrap="square" lIns="182880" tIns="182880" rIns="182880" bIns="182880" rtlCol="0" anchor="ctr">
            <a:normAutofit/>
          </a:bodyPr>
          <a:lstStyle/>
          <a:p>
            <a:r>
              <a:rPr lang="en-US" dirty="0">
                <a:solidFill>
                  <a:schemeClr val="bg1"/>
                </a:solidFill>
              </a:rPr>
              <a:t>Interventions</a:t>
            </a:r>
          </a:p>
        </p:txBody>
      </p:sp>
      <p:sp>
        <p:nvSpPr>
          <p:cNvPr id="4" name="Rectangle 3">
            <a:extLst>
              <a:ext uri="{FF2B5EF4-FFF2-40B4-BE49-F238E27FC236}">
                <a16:creationId xmlns:a16="http://schemas.microsoft.com/office/drawing/2014/main" id="{CB2C1EA8-C7C6-FF4E-8F77-07359AC85F1F}"/>
              </a:ext>
            </a:extLst>
          </p:cNvPr>
          <p:cNvSpPr/>
          <p:nvPr/>
        </p:nvSpPr>
        <p:spPr>
          <a:xfrm>
            <a:off x="643467" y="1206772"/>
            <a:ext cx="9914995" cy="5149424"/>
          </a:xfrm>
          <a:prstGeom prst="rect">
            <a:avLst/>
          </a:prstGeom>
        </p:spPr>
        <p:txBody>
          <a:bodyPr vert="horz" lIns="91440" tIns="45720" rIns="91440" bIns="45720" rtlCol="0">
            <a:noAutofit/>
          </a:bodyPr>
          <a:lstStyle/>
          <a:p>
            <a:pPr indent="-228600" defTabSz="914400">
              <a:lnSpc>
                <a:spcPct val="90000"/>
              </a:lnSpc>
              <a:spcBef>
                <a:spcPts val="1000"/>
              </a:spcBef>
              <a:buClr>
                <a:schemeClr val="accent2"/>
              </a:buClr>
              <a:buFont typeface="Arial" panose="020B0604020202020204" pitchFamily="34" charset="0"/>
              <a:buChar char="•"/>
            </a:pPr>
            <a:r>
              <a:rPr lang="en-US" sz="2400" dirty="0">
                <a:solidFill>
                  <a:schemeClr val="bg1"/>
                </a:solidFill>
              </a:rPr>
              <a:t>From October 2019 to August 2020, the project focused on the reengagement of community radios, the Health Accountability Network of Journalists and Listener clubs. </a:t>
            </a:r>
          </a:p>
          <a:p>
            <a:pPr indent="-228600" defTabSz="914400">
              <a:lnSpc>
                <a:spcPct val="90000"/>
              </a:lnSpc>
              <a:spcBef>
                <a:spcPts val="1000"/>
              </a:spcBef>
              <a:buClr>
                <a:schemeClr val="accent2"/>
              </a:buClr>
              <a:buFont typeface="Arial" panose="020B0604020202020204" pitchFamily="34" charset="0"/>
              <a:buChar char="•"/>
            </a:pPr>
            <a:r>
              <a:rPr lang="en-US" sz="2400" dirty="0">
                <a:solidFill>
                  <a:schemeClr val="bg1"/>
                </a:solidFill>
              </a:rPr>
              <a:t>The project also enhanced its visibility in communities through its outdoor broadcasts and increased local and national radio programs on Health Governance and Accountability, which addressed issues of citizens engagement and access to the Free Health Care drugs by promoting greater transparency, accountability on health duty bearers and stakeholders</a:t>
            </a:r>
          </a:p>
          <a:p>
            <a:pPr indent="-228600" defTabSz="914400">
              <a:lnSpc>
                <a:spcPct val="90000"/>
              </a:lnSpc>
              <a:spcBef>
                <a:spcPts val="1000"/>
              </a:spcBef>
              <a:buClr>
                <a:schemeClr val="accent2"/>
              </a:buClr>
              <a:buFont typeface="Arial" panose="020B0604020202020204" pitchFamily="34" charset="0"/>
              <a:buChar char="•"/>
            </a:pPr>
            <a:r>
              <a:rPr lang="en-US" sz="2400" dirty="0">
                <a:solidFill>
                  <a:schemeClr val="bg1"/>
                </a:solidFill>
              </a:rPr>
              <a:t>IMdev also established more linkages and build synergies with the other components of the project (VDCs, U Reporters, civil society) to generate content and to ensure more stakeholder participation for the radio programs.  </a:t>
            </a:r>
          </a:p>
        </p:txBody>
      </p:sp>
    </p:spTree>
    <p:extLst>
      <p:ext uri="{BB962C8B-B14F-4D97-AF65-F5344CB8AC3E}">
        <p14:creationId xmlns:p14="http://schemas.microsoft.com/office/powerpoint/2010/main" val="293841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98AAE-597D-8040-9B94-FFB118791874}"/>
              </a:ext>
            </a:extLst>
          </p:cNvPr>
          <p:cNvSpPr>
            <a:spLocks noGrp="1"/>
          </p:cNvSpPr>
          <p:nvPr>
            <p:ph type="title"/>
          </p:nvPr>
        </p:nvSpPr>
        <p:spPr>
          <a:xfrm>
            <a:off x="804672" y="978776"/>
            <a:ext cx="5925310" cy="1174991"/>
          </a:xfrm>
        </p:spPr>
        <p:txBody>
          <a:bodyPr>
            <a:normAutofit/>
          </a:bodyPr>
          <a:lstStyle/>
          <a:p>
            <a:r>
              <a:rPr lang="en-US" sz="2400"/>
              <a:t>Interventions </a:t>
            </a:r>
          </a:p>
        </p:txBody>
      </p:sp>
      <p:sp>
        <p:nvSpPr>
          <p:cNvPr id="3" name="Content Placeholder 2">
            <a:extLst>
              <a:ext uri="{FF2B5EF4-FFF2-40B4-BE49-F238E27FC236}">
                <a16:creationId xmlns:a16="http://schemas.microsoft.com/office/drawing/2014/main" id="{8EB11A7D-972B-844F-86C3-5DE2357B2B88}"/>
              </a:ext>
            </a:extLst>
          </p:cNvPr>
          <p:cNvSpPr>
            <a:spLocks noGrp="1"/>
          </p:cNvSpPr>
          <p:nvPr>
            <p:ph idx="1"/>
          </p:nvPr>
        </p:nvSpPr>
        <p:spPr>
          <a:xfrm>
            <a:off x="804672" y="2640692"/>
            <a:ext cx="5925310" cy="3255252"/>
          </a:xfrm>
        </p:spPr>
        <p:txBody>
          <a:bodyPr>
            <a:normAutofit/>
          </a:bodyPr>
          <a:lstStyle/>
          <a:p>
            <a:r>
              <a:rPr lang="en-US"/>
              <a:t>IMdev also took into consideration lessons learnt in the first year of the project to enhance engagement, visibility and participation by health stakeholders, Health for All Coalition, local councils, Ministry of Health and Sanitation and other stakeholder participation for impactful outcomes.  </a:t>
            </a:r>
          </a:p>
          <a:p>
            <a:r>
              <a:rPr lang="en-US"/>
              <a:t>Throughout program implementation, in all radio program productions and broadcasts, the contributions of USAID and UNICEF were </a:t>
            </a:r>
            <a:r>
              <a:rPr lang="en-US" err="1"/>
              <a:t>recognised</a:t>
            </a:r>
            <a:r>
              <a:rPr lang="en-US"/>
              <a:t>. IMdev also </a:t>
            </a:r>
            <a:r>
              <a:rPr lang="en-US" err="1"/>
              <a:t>prioritised</a:t>
            </a:r>
            <a:r>
              <a:rPr lang="en-US"/>
              <a:t> gender mainstreaming in all programming.  </a:t>
            </a:r>
          </a:p>
          <a:p>
            <a:endParaRPr lang="en-US"/>
          </a:p>
        </p:txBody>
      </p:sp>
      <p:pic>
        <p:nvPicPr>
          <p:cNvPr id="5" name="Picture 4" descr="A person standing in a room&#10;&#10;Description automatically generated">
            <a:extLst>
              <a:ext uri="{FF2B5EF4-FFF2-40B4-BE49-F238E27FC236}">
                <a16:creationId xmlns:a16="http://schemas.microsoft.com/office/drawing/2014/main" id="{90312C16-A91A-1D46-8E81-D09103B58EE4}"/>
              </a:ext>
            </a:extLst>
          </p:cNvPr>
          <p:cNvPicPr>
            <a:picLocks noChangeAspect="1"/>
          </p:cNvPicPr>
          <p:nvPr/>
        </p:nvPicPr>
        <p:blipFill rotWithShape="1">
          <a:blip r:embed="rId2"/>
          <a:srcRect l="3804" r="5648"/>
          <a:stretch/>
        </p:blipFill>
        <p:spPr>
          <a:xfrm>
            <a:off x="7534654" y="10"/>
            <a:ext cx="4657345" cy="6857990"/>
          </a:xfrm>
          <a:prstGeom prst="rect">
            <a:avLst/>
          </a:prstGeom>
        </p:spPr>
      </p:pic>
    </p:spTree>
    <p:extLst>
      <p:ext uri="{BB962C8B-B14F-4D97-AF65-F5344CB8AC3E}">
        <p14:creationId xmlns:p14="http://schemas.microsoft.com/office/powerpoint/2010/main" val="87473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4C0C6-92F1-B949-B11E-EE1356E58012}"/>
              </a:ext>
            </a:extLst>
          </p:cNvPr>
          <p:cNvSpPr>
            <a:spLocks noGrp="1"/>
          </p:cNvSpPr>
          <p:nvPr>
            <p:ph type="title"/>
          </p:nvPr>
        </p:nvSpPr>
        <p:spPr>
          <a:xfrm>
            <a:off x="5445496" y="978776"/>
            <a:ext cx="5925310" cy="1174991"/>
          </a:xfrm>
          <a:prstGeom prst="ellipse">
            <a:avLst/>
          </a:prstGeom>
        </p:spPr>
        <p:txBody>
          <a:bodyPr>
            <a:normAutofit/>
          </a:bodyPr>
          <a:lstStyle/>
          <a:p>
            <a:r>
              <a:rPr lang="en-GB" sz="1100"/>
              <a:t>HEALTH ACCOUNTABILITY NETWORK OF JOURNALISTS (HANoJ)</a:t>
            </a:r>
            <a:br>
              <a:rPr lang="en-GB" sz="1100"/>
            </a:br>
            <a:endParaRPr lang="en-US" sz="1100"/>
          </a:p>
        </p:txBody>
      </p:sp>
      <p:pic>
        <p:nvPicPr>
          <p:cNvPr id="5" name="Picture 4" descr="A group of people sitting in chairs&#10;&#10;Description automatically generated">
            <a:extLst>
              <a:ext uri="{FF2B5EF4-FFF2-40B4-BE49-F238E27FC236}">
                <a16:creationId xmlns:a16="http://schemas.microsoft.com/office/drawing/2014/main" id="{DAB929BD-661E-AD4B-BA38-8B3918A1F8C7}"/>
              </a:ext>
            </a:extLst>
          </p:cNvPr>
          <p:cNvPicPr>
            <a:picLocks noChangeAspect="1"/>
          </p:cNvPicPr>
          <p:nvPr/>
        </p:nvPicPr>
        <p:blipFill rotWithShape="1">
          <a:blip r:embed="rId2"/>
          <a:srcRect l="21392" r="27675"/>
          <a:stretch/>
        </p:blipFill>
        <p:spPr>
          <a:xfrm>
            <a:off x="20" y="10"/>
            <a:ext cx="4657325" cy="6857990"/>
          </a:xfrm>
          <a:prstGeom prst="rect">
            <a:avLst/>
          </a:prstGeom>
        </p:spPr>
      </p:pic>
      <p:sp>
        <p:nvSpPr>
          <p:cNvPr id="3" name="Content Placeholder 2">
            <a:extLst>
              <a:ext uri="{FF2B5EF4-FFF2-40B4-BE49-F238E27FC236}">
                <a16:creationId xmlns:a16="http://schemas.microsoft.com/office/drawing/2014/main" id="{7AC29E67-EBED-344E-8964-BDCE101FF55E}"/>
              </a:ext>
            </a:extLst>
          </p:cNvPr>
          <p:cNvSpPr>
            <a:spLocks noGrp="1"/>
          </p:cNvSpPr>
          <p:nvPr>
            <p:ph idx="1"/>
          </p:nvPr>
        </p:nvSpPr>
        <p:spPr>
          <a:xfrm>
            <a:off x="4773982" y="2300288"/>
            <a:ext cx="7127506" cy="4371974"/>
          </a:xfrm>
        </p:spPr>
        <p:txBody>
          <a:bodyPr>
            <a:normAutofit fontScale="70000" lnSpcReduction="20000"/>
          </a:bodyPr>
          <a:lstStyle/>
          <a:p>
            <a:pPr>
              <a:lnSpc>
                <a:spcPct val="90000"/>
              </a:lnSpc>
            </a:pPr>
            <a:r>
              <a:rPr lang="en-GB" sz="3200" dirty="0"/>
              <a:t>152 journalists were trained during the period of reporting out of the targeted 150. These refresher trainings took place in the Freetown, Makeni, Bo and Kenema cities respectively covering all of the regions of the country.  </a:t>
            </a:r>
          </a:p>
          <a:p>
            <a:pPr>
              <a:lnSpc>
                <a:spcPct val="90000"/>
              </a:lnSpc>
            </a:pPr>
            <a:r>
              <a:rPr lang="en-US" sz="3200" dirty="0">
                <a:hlinkClick r:id="rId3"/>
              </a:rPr>
              <a:t>https://drive.google.com/drive/folders/1RzQf6ZP7FR2TeL65_6_3EOz1D1ATlrJj</a:t>
            </a:r>
            <a:r>
              <a:rPr lang="en-US" sz="3200" dirty="0"/>
              <a:t> </a:t>
            </a:r>
          </a:p>
          <a:p>
            <a:pPr>
              <a:lnSpc>
                <a:spcPct val="90000"/>
              </a:lnSpc>
            </a:pPr>
            <a:r>
              <a:rPr lang="en-GB" sz="3200" dirty="0"/>
              <a:t>the capacity of the media to improve the accountability of health service delivery and the responsibility of the media to engage communities, civil society and health stakeholders at both the national and local levels.  The topics ranged from identifying instruments for increasing accountability , social media journalism, citizen participation and inclusive governance and human rights reporting amongst others. </a:t>
            </a:r>
          </a:p>
          <a:p>
            <a:pPr>
              <a:lnSpc>
                <a:spcPct val="90000"/>
              </a:lnSpc>
            </a:pPr>
            <a:endParaRPr lang="en-US" sz="1500" dirty="0"/>
          </a:p>
        </p:txBody>
      </p:sp>
    </p:spTree>
    <p:extLst>
      <p:ext uri="{BB962C8B-B14F-4D97-AF65-F5344CB8AC3E}">
        <p14:creationId xmlns:p14="http://schemas.microsoft.com/office/powerpoint/2010/main" val="3795912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C1CD0D-FA72-3243-B4F8-B04A3C812786}"/>
              </a:ext>
            </a:extLst>
          </p:cNvPr>
          <p:cNvPicPr/>
          <p:nvPr/>
        </p:nvPicPr>
        <p:blipFill rotWithShape="1">
          <a:blip r:embed="rId2" cstate="print">
            <a:extLst>
              <a:ext uri="{28A0092B-C50C-407E-A947-70E740481C1C}">
                <a14:useLocalDpi xmlns:a14="http://schemas.microsoft.com/office/drawing/2010/main" val="0"/>
              </a:ext>
            </a:extLst>
          </a:blip>
          <a:srcRect l="20955" r="12378"/>
          <a:stretch/>
        </p:blipFill>
        <p:spPr bwMode="auto">
          <a:xfrm>
            <a:off x="642" y="10"/>
            <a:ext cx="6096000" cy="6857990"/>
          </a:xfrm>
          <a:prstGeom prst="rect">
            <a:avLst/>
          </a:prstGeom>
          <a:noFill/>
        </p:spPr>
      </p:pic>
      <p:sp>
        <p:nvSpPr>
          <p:cNvPr id="2" name="Title 1">
            <a:extLst>
              <a:ext uri="{FF2B5EF4-FFF2-40B4-BE49-F238E27FC236}">
                <a16:creationId xmlns:a16="http://schemas.microsoft.com/office/drawing/2014/main" id="{AD44AC3B-6618-4545-A317-6BDEA61576EE}"/>
              </a:ext>
            </a:extLst>
          </p:cNvPr>
          <p:cNvSpPr>
            <a:spLocks noGrp="1"/>
          </p:cNvSpPr>
          <p:nvPr>
            <p:ph type="title"/>
          </p:nvPr>
        </p:nvSpPr>
        <p:spPr>
          <a:xfrm>
            <a:off x="804672" y="2841505"/>
            <a:ext cx="4487298" cy="1174991"/>
          </a:xfrm>
          <a:prstGeom prst="ellipse">
            <a:avLst/>
          </a:prstGeom>
          <a:solidFill>
            <a:schemeClr val="tx1">
              <a:alpha val="60000"/>
            </a:schemeClr>
          </a:solidFill>
          <a:ln>
            <a:solidFill>
              <a:schemeClr val="bg1"/>
            </a:solidFill>
          </a:ln>
        </p:spPr>
        <p:txBody>
          <a:bodyPr>
            <a:normAutofit/>
          </a:bodyPr>
          <a:lstStyle/>
          <a:p>
            <a:r>
              <a:rPr lang="en-GB" sz="800">
                <a:solidFill>
                  <a:schemeClr val="bg1"/>
                </a:solidFill>
              </a:rPr>
              <a:t>HEALTH ACCOUNTABILITY NETWORK OF JOURNALISTS (HANoJ)</a:t>
            </a:r>
            <a:br>
              <a:rPr lang="en-GB" sz="800">
                <a:solidFill>
                  <a:schemeClr val="bg1"/>
                </a:solidFill>
              </a:rPr>
            </a:br>
            <a:endParaRPr lang="en-US" sz="800">
              <a:solidFill>
                <a:schemeClr val="bg1"/>
              </a:solidFill>
            </a:endParaRPr>
          </a:p>
        </p:txBody>
      </p:sp>
      <p:sp>
        <p:nvSpPr>
          <p:cNvPr id="3" name="Content Placeholder 2">
            <a:extLst>
              <a:ext uri="{FF2B5EF4-FFF2-40B4-BE49-F238E27FC236}">
                <a16:creationId xmlns:a16="http://schemas.microsoft.com/office/drawing/2014/main" id="{C12477A7-8D69-3B4A-B51F-52C10219952E}"/>
              </a:ext>
            </a:extLst>
          </p:cNvPr>
          <p:cNvSpPr>
            <a:spLocks noGrp="1"/>
          </p:cNvSpPr>
          <p:nvPr>
            <p:ph idx="1"/>
          </p:nvPr>
        </p:nvSpPr>
        <p:spPr>
          <a:xfrm>
            <a:off x="6415089" y="385763"/>
            <a:ext cx="5514974" cy="5886450"/>
          </a:xfrm>
        </p:spPr>
        <p:txBody>
          <a:bodyPr anchor="ctr">
            <a:normAutofit fontScale="92500" lnSpcReduction="20000"/>
          </a:bodyPr>
          <a:lstStyle/>
          <a:p>
            <a:pPr>
              <a:lnSpc>
                <a:spcPct val="90000"/>
              </a:lnSpc>
            </a:pPr>
            <a:r>
              <a:rPr lang="en-GB" sz="2000" dirty="0"/>
              <a:t>Following the refresher training, each region (North/</a:t>
            </a:r>
            <a:r>
              <a:rPr lang="en-GB" sz="2000" dirty="0" err="1"/>
              <a:t>NorthWest</a:t>
            </a:r>
            <a:r>
              <a:rPr lang="en-GB" sz="2000" dirty="0"/>
              <a:t>, East, South , West)  held two physical meetings at regional levels to reflect on interventions, lessons learnt and discuss story ideas on health accountability.</a:t>
            </a:r>
          </a:p>
          <a:p>
            <a:pPr>
              <a:lnSpc>
                <a:spcPct val="90000"/>
              </a:lnSpc>
            </a:pPr>
            <a:r>
              <a:rPr lang="en-GB" sz="2000" dirty="0"/>
              <a:t> IMdev mentorship coordinator kept in touch with these journalists via regional WhatsApp group and telephone calls. Journalists received direct mentorship throughout the life cycle of the project on high impact stories and quality. </a:t>
            </a:r>
          </a:p>
          <a:p>
            <a:pPr>
              <a:lnSpc>
                <a:spcPct val="90000"/>
              </a:lnSpc>
            </a:pPr>
            <a:r>
              <a:rPr lang="en-GB" sz="2000" dirty="0"/>
              <a:t>The network attended DHMT meetings at district levels, reported on last mile distributions, participated in council meetings and continually engaged on health accountability in their respective communities. </a:t>
            </a:r>
          </a:p>
          <a:p>
            <a:pPr>
              <a:lnSpc>
                <a:spcPct val="90000"/>
              </a:lnSpc>
            </a:pPr>
            <a:r>
              <a:rPr lang="en-GB" sz="2000" dirty="0"/>
              <a:t>Stories pitched to the mentorship coordinator showed great improvement in the format, tone and representation.  The journalists were able to explore innovative  ideas which created a different approach to accountability in journalism on work that encompasses, fact checking, data journalism and investigative reporting, but more generally applying to health accountability. </a:t>
            </a:r>
          </a:p>
          <a:p>
            <a:pPr>
              <a:lnSpc>
                <a:spcPct val="90000"/>
              </a:lnSpc>
            </a:pPr>
            <a:r>
              <a:rPr lang="en-GB" sz="2000" dirty="0">
                <a:hlinkClick r:id="rId3"/>
              </a:rPr>
              <a:t>https://drive.google.com/drive/folders/1W5sfM2qYNSxprPTgtL7vWTJq2pjdx8UE</a:t>
            </a:r>
            <a:r>
              <a:rPr lang="en-GB" sz="2000" dirty="0"/>
              <a:t> </a:t>
            </a:r>
          </a:p>
          <a:p>
            <a:pPr>
              <a:lnSpc>
                <a:spcPct val="90000"/>
              </a:lnSpc>
            </a:pPr>
            <a:endParaRPr lang="en-US" sz="1400" dirty="0"/>
          </a:p>
        </p:txBody>
      </p:sp>
    </p:spTree>
    <p:extLst>
      <p:ext uri="{BB962C8B-B14F-4D97-AF65-F5344CB8AC3E}">
        <p14:creationId xmlns:p14="http://schemas.microsoft.com/office/powerpoint/2010/main" val="9530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394533-5850-E14F-AE22-A8446EC62B30}"/>
              </a:ext>
            </a:extLst>
          </p:cNvPr>
          <p:cNvPicPr/>
          <p:nvPr/>
        </p:nvPicPr>
        <p:blipFill rotWithShape="1">
          <a:blip r:embed="rId2" cstate="print">
            <a:extLst>
              <a:ext uri="{28A0092B-C50C-407E-A947-70E740481C1C}">
                <a14:useLocalDpi xmlns:a14="http://schemas.microsoft.com/office/drawing/2010/main" val="0"/>
              </a:ext>
            </a:extLst>
          </a:blip>
          <a:srcRect l="22915" r="10418"/>
          <a:stretch/>
        </p:blipFill>
        <p:spPr bwMode="auto">
          <a:xfrm>
            <a:off x="642" y="10"/>
            <a:ext cx="6096000" cy="6857990"/>
          </a:xfrm>
          <a:prstGeom prst="rect">
            <a:avLst/>
          </a:prstGeom>
          <a:noFill/>
        </p:spPr>
      </p:pic>
      <p:sp>
        <p:nvSpPr>
          <p:cNvPr id="2" name="Title 1">
            <a:extLst>
              <a:ext uri="{FF2B5EF4-FFF2-40B4-BE49-F238E27FC236}">
                <a16:creationId xmlns:a16="http://schemas.microsoft.com/office/drawing/2014/main" id="{0D289BCE-6822-0F46-ACC3-B8C816D1B84A}"/>
              </a:ext>
            </a:extLst>
          </p:cNvPr>
          <p:cNvSpPr>
            <a:spLocks noGrp="1"/>
          </p:cNvSpPr>
          <p:nvPr>
            <p:ph type="title"/>
          </p:nvPr>
        </p:nvSpPr>
        <p:spPr>
          <a:xfrm>
            <a:off x="804672" y="2841505"/>
            <a:ext cx="4487298" cy="1174991"/>
          </a:xfrm>
          <a:prstGeom prst="ellipse">
            <a:avLst/>
          </a:prstGeom>
          <a:solidFill>
            <a:schemeClr val="tx1">
              <a:alpha val="60000"/>
            </a:schemeClr>
          </a:solidFill>
          <a:ln>
            <a:solidFill>
              <a:schemeClr val="bg1"/>
            </a:solidFill>
          </a:ln>
        </p:spPr>
        <p:txBody>
          <a:bodyPr>
            <a:normAutofit/>
          </a:bodyPr>
          <a:lstStyle/>
          <a:p>
            <a:r>
              <a:rPr lang="en-GB" sz="1100">
                <a:solidFill>
                  <a:schemeClr val="bg1"/>
                </a:solidFill>
              </a:rPr>
              <a:t>COMMUNITY OUTDOOR BROADCASTS </a:t>
            </a:r>
            <a:br>
              <a:rPr lang="en-GB" sz="1100">
                <a:solidFill>
                  <a:schemeClr val="bg1"/>
                </a:solidFill>
              </a:rPr>
            </a:br>
            <a:endParaRPr lang="en-US" sz="1100">
              <a:solidFill>
                <a:schemeClr val="bg1"/>
              </a:solidFill>
            </a:endParaRPr>
          </a:p>
        </p:txBody>
      </p:sp>
      <p:sp>
        <p:nvSpPr>
          <p:cNvPr id="3" name="Content Placeholder 2">
            <a:extLst>
              <a:ext uri="{FF2B5EF4-FFF2-40B4-BE49-F238E27FC236}">
                <a16:creationId xmlns:a16="http://schemas.microsoft.com/office/drawing/2014/main" id="{9CAD5611-AD5E-9340-8623-E913B96B86F5}"/>
              </a:ext>
            </a:extLst>
          </p:cNvPr>
          <p:cNvSpPr>
            <a:spLocks noGrp="1"/>
          </p:cNvSpPr>
          <p:nvPr>
            <p:ph idx="1"/>
          </p:nvPr>
        </p:nvSpPr>
        <p:spPr>
          <a:xfrm>
            <a:off x="6215063" y="976129"/>
            <a:ext cx="5672137" cy="5524684"/>
          </a:xfrm>
        </p:spPr>
        <p:txBody>
          <a:bodyPr anchor="ctr">
            <a:normAutofit fontScale="92500" lnSpcReduction="20000"/>
          </a:bodyPr>
          <a:lstStyle/>
          <a:p>
            <a:pPr>
              <a:lnSpc>
                <a:spcPct val="90000"/>
              </a:lnSpc>
            </a:pPr>
            <a:r>
              <a:rPr lang="en-GB" sz="2400" dirty="0"/>
              <a:t>25 Community Outdoor broadcasts were held during the period under review. </a:t>
            </a:r>
          </a:p>
          <a:p>
            <a:pPr>
              <a:lnSpc>
                <a:spcPct val="90000"/>
              </a:lnSpc>
            </a:pPr>
            <a:r>
              <a:rPr lang="en-GB" sz="2400" dirty="0"/>
              <a:t>The community outdoor broadcasts were planned and executed with the participating radio station in the host community and the District Health Medical Team. </a:t>
            </a:r>
          </a:p>
          <a:p>
            <a:pPr>
              <a:lnSpc>
                <a:spcPct val="90000"/>
              </a:lnSpc>
            </a:pPr>
            <a:r>
              <a:rPr lang="en-GB" sz="2400" dirty="0"/>
              <a:t>Each outdoor broadcast as best practice aims to include but not limited to representation of the District Health Supervisor, Chief Health Officer in the community, Nurse, Health for All Coalition members, Village Development Committee member, Health Education District Extension worker, Local or Paramount Chief of the Community, Women and Youth Leader, Pregnant and lactating mothers, community-based organisations, the media and the general public. </a:t>
            </a:r>
          </a:p>
          <a:p>
            <a:pPr>
              <a:lnSpc>
                <a:spcPct val="90000"/>
              </a:lnSpc>
            </a:pPr>
            <a:r>
              <a:rPr lang="en-GB" sz="2400" dirty="0">
                <a:hlinkClick r:id="rId3"/>
              </a:rPr>
              <a:t>https://drive.google.com/drive/folders/1HTOoaiWVTOS6Gh69bMs8geHwdyo6a5fF</a:t>
            </a:r>
            <a:r>
              <a:rPr lang="en-GB" sz="2400" dirty="0"/>
              <a:t> </a:t>
            </a:r>
          </a:p>
          <a:p>
            <a:pPr>
              <a:lnSpc>
                <a:spcPct val="90000"/>
              </a:lnSpc>
            </a:pPr>
            <a:endParaRPr lang="en-GB" sz="1700" dirty="0"/>
          </a:p>
          <a:p>
            <a:pPr>
              <a:lnSpc>
                <a:spcPct val="90000"/>
              </a:lnSpc>
            </a:pPr>
            <a:endParaRPr lang="en-GB" sz="1700" dirty="0"/>
          </a:p>
          <a:p>
            <a:pPr>
              <a:lnSpc>
                <a:spcPct val="90000"/>
              </a:lnSpc>
            </a:pPr>
            <a:endParaRPr lang="en-US" sz="1700" dirty="0"/>
          </a:p>
        </p:txBody>
      </p:sp>
    </p:spTree>
    <p:extLst>
      <p:ext uri="{BB962C8B-B14F-4D97-AF65-F5344CB8AC3E}">
        <p14:creationId xmlns:p14="http://schemas.microsoft.com/office/powerpoint/2010/main" val="3241055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AE6B2816-A19B-2545-B608-54BDB7F49A73}"/>
              </a:ext>
            </a:extLst>
          </p:cNvPr>
          <p:cNvPicPr/>
          <p:nvPr/>
        </p:nvPicPr>
        <p:blipFill rotWithShape="1">
          <a:blip r:embed="rId2" cstate="print">
            <a:extLst>
              <a:ext uri="{28A0092B-C50C-407E-A947-70E740481C1C}">
                <a14:useLocalDpi xmlns:a14="http://schemas.microsoft.com/office/drawing/2010/main" val="0"/>
              </a:ext>
            </a:extLst>
          </a:blip>
          <a:srcRect l="26031" r="7303"/>
          <a:stretch/>
        </p:blipFill>
        <p:spPr bwMode="auto">
          <a:xfrm>
            <a:off x="642" y="10"/>
            <a:ext cx="6096000" cy="6857990"/>
          </a:xfrm>
          <a:prstGeom prst="rect">
            <a:avLst/>
          </a:prstGeom>
          <a:noFill/>
        </p:spPr>
      </p:pic>
      <p:sp>
        <p:nvSpPr>
          <p:cNvPr id="2" name="Title 1">
            <a:extLst>
              <a:ext uri="{FF2B5EF4-FFF2-40B4-BE49-F238E27FC236}">
                <a16:creationId xmlns:a16="http://schemas.microsoft.com/office/drawing/2014/main" id="{D9DE96C8-1B7B-034C-AEF8-14A70EE484D6}"/>
              </a:ext>
            </a:extLst>
          </p:cNvPr>
          <p:cNvSpPr>
            <a:spLocks noGrp="1"/>
          </p:cNvSpPr>
          <p:nvPr>
            <p:ph type="title"/>
          </p:nvPr>
        </p:nvSpPr>
        <p:spPr>
          <a:xfrm>
            <a:off x="804672" y="2841505"/>
            <a:ext cx="4487298" cy="1174991"/>
          </a:xfrm>
          <a:prstGeom prst="ellipse">
            <a:avLst/>
          </a:prstGeom>
          <a:solidFill>
            <a:schemeClr val="tx1">
              <a:alpha val="60000"/>
            </a:schemeClr>
          </a:solidFill>
          <a:ln>
            <a:solidFill>
              <a:schemeClr val="bg1"/>
            </a:solidFill>
          </a:ln>
        </p:spPr>
        <p:txBody>
          <a:bodyPr>
            <a:normAutofit/>
          </a:bodyPr>
          <a:lstStyle/>
          <a:p>
            <a:r>
              <a:rPr lang="en-GB" sz="1500">
                <a:solidFill>
                  <a:schemeClr val="bg1"/>
                </a:solidFill>
              </a:rPr>
              <a:t>COMMUNITY OUTDOOR BROADCASTS</a:t>
            </a:r>
            <a:endParaRPr lang="en-US" sz="1500">
              <a:solidFill>
                <a:schemeClr val="bg1"/>
              </a:solidFill>
            </a:endParaRPr>
          </a:p>
        </p:txBody>
      </p:sp>
      <p:sp>
        <p:nvSpPr>
          <p:cNvPr id="3" name="Content Placeholder 2">
            <a:extLst>
              <a:ext uri="{FF2B5EF4-FFF2-40B4-BE49-F238E27FC236}">
                <a16:creationId xmlns:a16="http://schemas.microsoft.com/office/drawing/2014/main" id="{BAB645CB-10A7-1442-9115-A773133BECE8}"/>
              </a:ext>
            </a:extLst>
          </p:cNvPr>
          <p:cNvSpPr>
            <a:spLocks noGrp="1"/>
          </p:cNvSpPr>
          <p:nvPr>
            <p:ph idx="1"/>
          </p:nvPr>
        </p:nvSpPr>
        <p:spPr>
          <a:xfrm>
            <a:off x="6557963" y="485775"/>
            <a:ext cx="5157787" cy="5410169"/>
          </a:xfrm>
        </p:spPr>
        <p:txBody>
          <a:bodyPr anchor="ctr">
            <a:normAutofit/>
          </a:bodyPr>
          <a:lstStyle/>
          <a:p>
            <a:r>
              <a:rPr lang="en-GB" sz="2000" dirty="0"/>
              <a:t>A town hall format in an open field/environment (this may include under a mango tree, court </a:t>
            </a:r>
            <a:r>
              <a:rPr lang="en-GB" sz="2000" dirty="0" err="1"/>
              <a:t>barray</a:t>
            </a:r>
            <a:r>
              <a:rPr lang="en-GB" sz="2000" dirty="0"/>
              <a:t>, or a town hall) is applied in all outdoor broadcasts creating the enabling environment for health authorities to account on issues emanating from the community. </a:t>
            </a:r>
          </a:p>
          <a:p>
            <a:r>
              <a:rPr lang="en-GB" sz="2000" dirty="0"/>
              <a:t>This produced high level impact discussions at community level bringing to fore issues of payment for ‘free health care drugs and services’, the limitations and timeliness of supplies, what is considered free under the free health care scheme, the use of Traditional Child Birth attendants, the non-availability of ambulances and slow responses by the Community Health Canters and referrals to name a few. </a:t>
            </a:r>
          </a:p>
          <a:p>
            <a:endParaRPr lang="en-US" dirty="0"/>
          </a:p>
        </p:txBody>
      </p:sp>
    </p:spTree>
    <p:extLst>
      <p:ext uri="{BB962C8B-B14F-4D97-AF65-F5344CB8AC3E}">
        <p14:creationId xmlns:p14="http://schemas.microsoft.com/office/powerpoint/2010/main" val="2368216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D2D2ED89-5AE9-4E9E-B74C-07803A862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9948" y="0"/>
            <a:ext cx="673210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42D6E4-26CF-434C-9DCD-C8525DBEC07C}"/>
              </a:ext>
            </a:extLst>
          </p:cNvPr>
          <p:cNvSpPr>
            <a:spLocks noGrp="1"/>
          </p:cNvSpPr>
          <p:nvPr>
            <p:ph type="title"/>
          </p:nvPr>
        </p:nvSpPr>
        <p:spPr>
          <a:xfrm>
            <a:off x="1761066" y="964692"/>
            <a:ext cx="8669868" cy="1188720"/>
          </a:xfrm>
          <a:solidFill>
            <a:srgbClr val="FFFFFF"/>
          </a:solidFill>
          <a:ln>
            <a:solidFill>
              <a:srgbClr val="404040"/>
            </a:solidFill>
          </a:ln>
        </p:spPr>
        <p:txBody>
          <a:bodyPr>
            <a:normAutofit/>
          </a:bodyPr>
          <a:lstStyle/>
          <a:p>
            <a:r>
              <a:rPr lang="en-GB">
                <a:solidFill>
                  <a:srgbClr val="404040"/>
                </a:solidFill>
              </a:rPr>
              <a:t>COMMUNITY OUTDOOR BROADCASTS</a:t>
            </a:r>
            <a:br>
              <a:rPr lang="en-GB">
                <a:solidFill>
                  <a:srgbClr val="404040"/>
                </a:solidFill>
              </a:rPr>
            </a:br>
            <a:r>
              <a:rPr lang="en-GB">
                <a:solidFill>
                  <a:srgbClr val="404040"/>
                </a:solidFill>
              </a:rPr>
              <a:t>HIGH IMPACT – COMMUNITY ENGAGEMENT </a:t>
            </a:r>
            <a:endParaRPr lang="en-US">
              <a:solidFill>
                <a:srgbClr val="404040"/>
              </a:solidFill>
            </a:endParaRPr>
          </a:p>
        </p:txBody>
      </p:sp>
      <p:sp>
        <p:nvSpPr>
          <p:cNvPr id="3" name="Content Placeholder 2">
            <a:extLst>
              <a:ext uri="{FF2B5EF4-FFF2-40B4-BE49-F238E27FC236}">
                <a16:creationId xmlns:a16="http://schemas.microsoft.com/office/drawing/2014/main" id="{0E151462-8389-4746-8E0D-4A8026728CB0}"/>
              </a:ext>
            </a:extLst>
          </p:cNvPr>
          <p:cNvSpPr>
            <a:spLocks noGrp="1"/>
          </p:cNvSpPr>
          <p:nvPr>
            <p:ph idx="1"/>
          </p:nvPr>
        </p:nvSpPr>
        <p:spPr>
          <a:xfrm>
            <a:off x="300038" y="2638044"/>
            <a:ext cx="10358437" cy="3819906"/>
          </a:xfrm>
        </p:spPr>
        <p:txBody>
          <a:bodyPr>
            <a:normAutofit fontScale="62500" lnSpcReduction="20000"/>
          </a:bodyPr>
          <a:lstStyle/>
          <a:p>
            <a:pPr>
              <a:lnSpc>
                <a:spcPct val="90000"/>
              </a:lnSpc>
            </a:pPr>
            <a:r>
              <a:rPr lang="en-GB" sz="2800" dirty="0"/>
              <a:t>In the Waterloo Community in the Western Rural district, the use and relative trust in traditional birth attendants came to the fore. The community used the outdoor broadcast as an opportunity to discuss some of the factors that informs them for the choice of </a:t>
            </a:r>
            <a:r>
              <a:rPr lang="en-GB" sz="2800" b="1" dirty="0"/>
              <a:t>traditional birth attendants and</a:t>
            </a:r>
            <a:r>
              <a:rPr lang="en-GB" sz="2800" dirty="0"/>
              <a:t> home delivery. Economic </a:t>
            </a:r>
            <a:r>
              <a:rPr lang="en-GB" sz="2800" b="1" dirty="0"/>
              <a:t>and</a:t>
            </a:r>
            <a:r>
              <a:rPr lang="en-GB" sz="2800" dirty="0"/>
              <a:t> pragmatic reasons were raised as justification as delivery costs with a midwife or at </a:t>
            </a:r>
            <a:r>
              <a:rPr lang="en-GB" sz="2800" b="1" dirty="0"/>
              <a:t>health care</a:t>
            </a:r>
            <a:r>
              <a:rPr lang="en-GB" sz="2800" dirty="0"/>
              <a:t> facility were perceived unaffordable. The forum served as an opportunity for the community to be sensitised about the free health care highlighting the disadvantages of a home delivery under an unskilled traditional birth attendant. </a:t>
            </a:r>
          </a:p>
          <a:p>
            <a:pPr>
              <a:lnSpc>
                <a:spcPct val="90000"/>
              </a:lnSpc>
            </a:pPr>
            <a:r>
              <a:rPr lang="en-GB" sz="2800" dirty="0"/>
              <a:t>In Makeni, Northern region, a lactating mother reported that she paid for delivery services and she had little or no information about the free health care. The information she received from the outdoor broadcast has enabled her to reach to her peers and community to sensitise them about the free health care and its related secondary benefits for women and children in Sierra Leone. </a:t>
            </a:r>
          </a:p>
          <a:p>
            <a:pPr>
              <a:lnSpc>
                <a:spcPct val="90000"/>
              </a:lnSpc>
            </a:pPr>
            <a:r>
              <a:rPr lang="en-GB" sz="2800" dirty="0"/>
              <a:t>In Freetown, the capital city which has several opportunities to radio, television, newspapers and non-traditional methods of communication,  women reported that drugs classified under the free health scheme  are sold at Community Health canters, The  Nurse in-charge justified that when they run out of drugs, nurses purchase drugs from pharmacies and sell at cost recovery prices to serve the patient needs. </a:t>
            </a:r>
          </a:p>
          <a:p>
            <a:pPr>
              <a:lnSpc>
                <a:spcPct val="90000"/>
              </a:lnSpc>
            </a:pPr>
            <a:endParaRPr lang="en-US" sz="1100" dirty="0"/>
          </a:p>
        </p:txBody>
      </p:sp>
    </p:spTree>
    <p:extLst>
      <p:ext uri="{BB962C8B-B14F-4D97-AF65-F5344CB8AC3E}">
        <p14:creationId xmlns:p14="http://schemas.microsoft.com/office/powerpoint/2010/main" val="198506196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9F397-767C-6643-9298-5D1ADA35EEEB}"/>
              </a:ext>
            </a:extLst>
          </p:cNvPr>
          <p:cNvSpPr>
            <a:spLocks noGrp="1"/>
          </p:cNvSpPr>
          <p:nvPr>
            <p:ph type="title"/>
          </p:nvPr>
        </p:nvSpPr>
        <p:spPr>
          <a:xfrm>
            <a:off x="5445496" y="978776"/>
            <a:ext cx="5925310" cy="1174991"/>
          </a:xfrm>
          <a:prstGeom prst="ellipse">
            <a:avLst/>
          </a:prstGeom>
        </p:spPr>
        <p:txBody>
          <a:bodyPr>
            <a:normAutofit/>
          </a:bodyPr>
          <a:lstStyle/>
          <a:p>
            <a:r>
              <a:rPr lang="en-GB" sz="1100"/>
              <a:t>HEALTH ACCOUNTABILITY BROADCASTS </a:t>
            </a:r>
            <a:br>
              <a:rPr lang="en-GB" sz="1100"/>
            </a:br>
            <a:endParaRPr lang="en-US" sz="1100"/>
          </a:p>
        </p:txBody>
      </p:sp>
      <p:pic>
        <p:nvPicPr>
          <p:cNvPr id="7" name="Picture 6">
            <a:extLst>
              <a:ext uri="{FF2B5EF4-FFF2-40B4-BE49-F238E27FC236}">
                <a16:creationId xmlns:a16="http://schemas.microsoft.com/office/drawing/2014/main" id="{C00B4D8A-4046-6A47-ADE4-1DAF7DA34481}"/>
              </a:ext>
            </a:extLst>
          </p:cNvPr>
          <p:cNvPicPr/>
          <p:nvPr/>
        </p:nvPicPr>
        <p:blipFill rotWithShape="1">
          <a:blip r:embed="rId2" cstate="print">
            <a:extLst>
              <a:ext uri="{28A0092B-C50C-407E-A947-70E740481C1C}">
                <a14:useLocalDpi xmlns:a14="http://schemas.microsoft.com/office/drawing/2010/main" val="0"/>
              </a:ext>
            </a:extLst>
          </a:blip>
          <a:srcRect r="9452"/>
          <a:stretch/>
        </p:blipFill>
        <p:spPr bwMode="auto">
          <a:xfrm>
            <a:off x="20" y="10"/>
            <a:ext cx="4657325" cy="6857990"/>
          </a:xfrm>
          <a:prstGeom prst="rect">
            <a:avLst/>
          </a:prstGeom>
          <a:noFill/>
        </p:spPr>
      </p:pic>
      <p:sp>
        <p:nvSpPr>
          <p:cNvPr id="3" name="Content Placeholder 2">
            <a:extLst>
              <a:ext uri="{FF2B5EF4-FFF2-40B4-BE49-F238E27FC236}">
                <a16:creationId xmlns:a16="http://schemas.microsoft.com/office/drawing/2014/main" id="{73AF01B8-D804-CA41-BA92-618FA22CAD9D}"/>
              </a:ext>
            </a:extLst>
          </p:cNvPr>
          <p:cNvSpPr>
            <a:spLocks noGrp="1"/>
          </p:cNvSpPr>
          <p:nvPr>
            <p:ph idx="1"/>
          </p:nvPr>
        </p:nvSpPr>
        <p:spPr>
          <a:xfrm>
            <a:off x="5445496" y="2257425"/>
            <a:ext cx="5925310" cy="4257675"/>
          </a:xfrm>
        </p:spPr>
        <p:txBody>
          <a:bodyPr>
            <a:normAutofit fontScale="92500" lnSpcReduction="20000"/>
          </a:bodyPr>
          <a:lstStyle/>
          <a:p>
            <a:pPr>
              <a:lnSpc>
                <a:spcPct val="90000"/>
              </a:lnSpc>
            </a:pPr>
            <a:r>
              <a:rPr lang="en-GB" sz="2000" dirty="0"/>
              <a:t>During the period under review, 30 non-state community radio stations were engaged. Memorandum of Understanding were developed between IMdev and the participating radio stations setting out the  parameters of the partnership. https://</a:t>
            </a:r>
            <a:r>
              <a:rPr lang="en-GB" sz="2000" dirty="0" err="1"/>
              <a:t>drive.google.com</a:t>
            </a:r>
            <a:r>
              <a:rPr lang="en-GB" sz="2000" dirty="0"/>
              <a:t>/drive/folders/1cj1TyaowQ5n32O0Eac7wTkRlm36a8xEg</a:t>
            </a:r>
          </a:p>
          <a:p>
            <a:pPr>
              <a:lnSpc>
                <a:spcPct val="90000"/>
              </a:lnSpc>
            </a:pPr>
            <a:r>
              <a:rPr lang="en-GB" sz="2000" dirty="0"/>
              <a:t>Each community radio station was tasked with identifying 2 journalists in their radio stations to produce local content and broadcasts in their radio stations on health accountability. The radio stations also agreed to broadcast national broadcasts developed by the IMdev Welbodi Barray production team.  </a:t>
            </a:r>
          </a:p>
          <a:p>
            <a:pPr>
              <a:lnSpc>
                <a:spcPct val="90000"/>
              </a:lnSpc>
            </a:pPr>
            <a:r>
              <a:rPr lang="en-GB" sz="2000" dirty="0"/>
              <a:t>By the end of the project, 25 national broadcasts were aired in all 30 community radio stations, and 125 local broadcasts were produced and aired. </a:t>
            </a:r>
          </a:p>
          <a:p>
            <a:pPr>
              <a:lnSpc>
                <a:spcPct val="90000"/>
              </a:lnSpc>
            </a:pPr>
            <a:r>
              <a:rPr lang="en-GB" sz="2000" dirty="0">
                <a:hlinkClick r:id="rId3"/>
              </a:rPr>
              <a:t>https://soundcloud.com/user-445663626</a:t>
            </a:r>
            <a:r>
              <a:rPr lang="en-GB" sz="2000" dirty="0"/>
              <a:t>.</a:t>
            </a:r>
          </a:p>
          <a:p>
            <a:pPr>
              <a:lnSpc>
                <a:spcPct val="90000"/>
              </a:lnSpc>
            </a:pPr>
            <a:endParaRPr lang="en-GB" sz="1300" dirty="0"/>
          </a:p>
          <a:p>
            <a:pPr>
              <a:lnSpc>
                <a:spcPct val="90000"/>
              </a:lnSpc>
            </a:pPr>
            <a:endParaRPr lang="en-US" sz="1300" dirty="0"/>
          </a:p>
        </p:txBody>
      </p:sp>
    </p:spTree>
    <p:extLst>
      <p:ext uri="{BB962C8B-B14F-4D97-AF65-F5344CB8AC3E}">
        <p14:creationId xmlns:p14="http://schemas.microsoft.com/office/powerpoint/2010/main" val="4123291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E561-D7B5-5342-ACFE-40C4CBE3F3B8}"/>
              </a:ext>
            </a:extLst>
          </p:cNvPr>
          <p:cNvSpPr>
            <a:spLocks noGrp="1"/>
          </p:cNvSpPr>
          <p:nvPr>
            <p:ph type="title"/>
          </p:nvPr>
        </p:nvSpPr>
        <p:spPr>
          <a:xfrm>
            <a:off x="6900672" y="978776"/>
            <a:ext cx="4486656" cy="1174991"/>
          </a:xfrm>
          <a:prstGeom prst="ellipse">
            <a:avLst/>
          </a:prstGeom>
        </p:spPr>
        <p:txBody>
          <a:bodyPr>
            <a:normAutofit/>
          </a:bodyPr>
          <a:lstStyle/>
          <a:p>
            <a:r>
              <a:rPr lang="en-GB" sz="1500"/>
              <a:t>LISTENERS CLUBS </a:t>
            </a:r>
            <a:br>
              <a:rPr lang="en-GB" sz="1500"/>
            </a:br>
            <a:endParaRPr lang="en-US" sz="1500"/>
          </a:p>
        </p:txBody>
      </p:sp>
      <p:pic>
        <p:nvPicPr>
          <p:cNvPr id="28" name="Picture 27">
            <a:extLst>
              <a:ext uri="{FF2B5EF4-FFF2-40B4-BE49-F238E27FC236}">
                <a16:creationId xmlns:a16="http://schemas.microsoft.com/office/drawing/2014/main" id="{D5EBD563-8B38-E249-BF05-4ECE1AC0AC20}"/>
              </a:ext>
            </a:extLst>
          </p:cNvPr>
          <p:cNvPicPr/>
          <p:nvPr/>
        </p:nvPicPr>
        <p:blipFill rotWithShape="1">
          <a:blip r:embed="rId2" cstate="print">
            <a:extLst>
              <a:ext uri="{28A0092B-C50C-407E-A947-70E740481C1C}">
                <a14:useLocalDpi xmlns:a14="http://schemas.microsoft.com/office/drawing/2010/main" val="0"/>
              </a:ext>
            </a:extLst>
          </a:blip>
          <a:srcRect l="3150" r="30286"/>
          <a:stretch/>
        </p:blipFill>
        <p:spPr bwMode="auto">
          <a:xfrm>
            <a:off x="20" y="10"/>
            <a:ext cx="6086621" cy="6857990"/>
          </a:xfrm>
          <a:prstGeom prst="rect">
            <a:avLst/>
          </a:prstGeom>
          <a:noFill/>
        </p:spPr>
      </p:pic>
      <p:sp>
        <p:nvSpPr>
          <p:cNvPr id="3" name="Content Placeholder 2">
            <a:extLst>
              <a:ext uri="{FF2B5EF4-FFF2-40B4-BE49-F238E27FC236}">
                <a16:creationId xmlns:a16="http://schemas.microsoft.com/office/drawing/2014/main" id="{C88907DF-219B-A94B-8571-F3BA65A18E00}"/>
              </a:ext>
            </a:extLst>
          </p:cNvPr>
          <p:cNvSpPr>
            <a:spLocks noGrp="1"/>
          </p:cNvSpPr>
          <p:nvPr>
            <p:ph idx="1"/>
          </p:nvPr>
        </p:nvSpPr>
        <p:spPr>
          <a:xfrm>
            <a:off x="6607873" y="2414588"/>
            <a:ext cx="5072253" cy="3943350"/>
          </a:xfrm>
        </p:spPr>
        <p:txBody>
          <a:bodyPr>
            <a:normAutofit fontScale="70000" lnSpcReduction="20000"/>
          </a:bodyPr>
          <a:lstStyle/>
          <a:p>
            <a:pPr>
              <a:lnSpc>
                <a:spcPct val="90000"/>
              </a:lnSpc>
            </a:pPr>
            <a:r>
              <a:rPr lang="en-GB" sz="2400" dirty="0"/>
              <a:t>A small number of listener groups were piloted in the first phase of the project. </a:t>
            </a:r>
          </a:p>
          <a:p>
            <a:pPr>
              <a:lnSpc>
                <a:spcPct val="90000"/>
              </a:lnSpc>
            </a:pPr>
            <a:r>
              <a:rPr lang="en-GB" sz="2400" dirty="0"/>
              <a:t>During this reporting period, these were scaled up to 30 listener groups and they provide constructive feedback on effective programme production and delivery. </a:t>
            </a:r>
          </a:p>
          <a:p>
            <a:pPr>
              <a:lnSpc>
                <a:spcPct val="90000"/>
              </a:lnSpc>
            </a:pPr>
            <a:r>
              <a:rPr lang="en-GB" sz="2400" dirty="0"/>
              <a:t>The listener groups (6 for each group - male and female), were drawn from community stakeholders including chiefs, religious leaders, VDCs, mothers support groups, youths/children’s groups. </a:t>
            </a:r>
          </a:p>
          <a:p>
            <a:pPr>
              <a:lnSpc>
                <a:spcPct val="90000"/>
              </a:lnSpc>
            </a:pPr>
            <a:r>
              <a:rPr lang="en-GB" sz="2400" dirty="0"/>
              <a:t>Feedback and tracking sheets for the listener groups were developed as a monitoring tool and all listener clubs members received training on its methodology. Solar radio handsets were provided to each member of the Listener clubs as an incentive for monitoring. The monitoring is voluntary. </a:t>
            </a:r>
          </a:p>
          <a:p>
            <a:pPr>
              <a:lnSpc>
                <a:spcPct val="90000"/>
              </a:lnSpc>
            </a:pPr>
            <a:r>
              <a:rPr lang="en-GB" sz="2400" dirty="0">
                <a:hlinkClick r:id="rId3"/>
              </a:rPr>
              <a:t>https://drive.google.com/drive/folders/1W5sfM2qYNSxprPTgtL7vWTJq2pjdx8UE</a:t>
            </a:r>
            <a:r>
              <a:rPr lang="en-GB" sz="2400" dirty="0"/>
              <a:t> </a:t>
            </a:r>
          </a:p>
          <a:p>
            <a:pPr>
              <a:lnSpc>
                <a:spcPct val="90000"/>
              </a:lnSpc>
            </a:pPr>
            <a:endParaRPr lang="en-US" sz="1100" dirty="0"/>
          </a:p>
        </p:txBody>
      </p:sp>
    </p:spTree>
    <p:extLst>
      <p:ext uri="{BB962C8B-B14F-4D97-AF65-F5344CB8AC3E}">
        <p14:creationId xmlns:p14="http://schemas.microsoft.com/office/powerpoint/2010/main" val="3371182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37052-8665-DC42-9C86-E6A51B1F2325}"/>
              </a:ext>
            </a:extLst>
          </p:cNvPr>
          <p:cNvSpPr>
            <a:spLocks noGrp="1"/>
          </p:cNvSpPr>
          <p:nvPr>
            <p:ph type="title"/>
          </p:nvPr>
        </p:nvSpPr>
        <p:spPr>
          <a:xfrm>
            <a:off x="643467" y="643467"/>
            <a:ext cx="3363974" cy="1728044"/>
          </a:xfrm>
          <a:prstGeom prst="ellipse">
            <a:avLst/>
          </a:prstGeom>
          <a:noFill/>
          <a:ln>
            <a:solidFill>
              <a:schemeClr val="bg1"/>
            </a:solidFill>
          </a:ln>
        </p:spPr>
        <p:txBody>
          <a:bodyPr wrap="square">
            <a:normAutofit/>
          </a:bodyPr>
          <a:lstStyle/>
          <a:p>
            <a:r>
              <a:rPr lang="en-US">
                <a:solidFill>
                  <a:schemeClr val="bg1"/>
                </a:solidFill>
              </a:rPr>
              <a:t>LISTENERS CLUBS </a:t>
            </a:r>
          </a:p>
        </p:txBody>
      </p:sp>
      <p:sp>
        <p:nvSpPr>
          <p:cNvPr id="3" name="Content Placeholder 2">
            <a:extLst>
              <a:ext uri="{FF2B5EF4-FFF2-40B4-BE49-F238E27FC236}">
                <a16:creationId xmlns:a16="http://schemas.microsoft.com/office/drawing/2014/main" id="{11FEBD6E-B18F-0048-9203-CAD2C142873E}"/>
              </a:ext>
            </a:extLst>
          </p:cNvPr>
          <p:cNvSpPr>
            <a:spLocks noGrp="1"/>
          </p:cNvSpPr>
          <p:nvPr>
            <p:ph idx="1"/>
          </p:nvPr>
        </p:nvSpPr>
        <p:spPr>
          <a:xfrm>
            <a:off x="229130" y="2666618"/>
            <a:ext cx="3999970" cy="3848482"/>
          </a:xfrm>
        </p:spPr>
        <p:txBody>
          <a:bodyPr>
            <a:normAutofit fontScale="77500" lnSpcReduction="20000"/>
          </a:bodyPr>
          <a:lstStyle/>
          <a:p>
            <a:pPr>
              <a:lnSpc>
                <a:spcPct val="90000"/>
              </a:lnSpc>
            </a:pPr>
            <a:r>
              <a:rPr lang="en-GB" sz="2400" dirty="0">
                <a:solidFill>
                  <a:schemeClr val="bg1"/>
                </a:solidFill>
              </a:rPr>
              <a:t>The listeners clubs provided feedback relevant to the content, timeliness and relevance to their respective communities. </a:t>
            </a:r>
          </a:p>
          <a:p>
            <a:pPr>
              <a:lnSpc>
                <a:spcPct val="90000"/>
              </a:lnSpc>
            </a:pPr>
            <a:r>
              <a:rPr lang="en-GB" sz="2400" dirty="0">
                <a:solidFill>
                  <a:schemeClr val="bg1"/>
                </a:solidFill>
              </a:rPr>
              <a:t>WhatsApp groups were established by the Listeners coordinator for ease of communication for each Listening club. Through this medium broadcast schedules, recommendations, feedback and team dialogues are facilitated, </a:t>
            </a:r>
          </a:p>
          <a:p>
            <a:pPr>
              <a:lnSpc>
                <a:spcPct val="90000"/>
              </a:lnSpc>
            </a:pPr>
            <a:r>
              <a:rPr lang="en-GB" sz="2400" dirty="0">
                <a:solidFill>
                  <a:schemeClr val="bg1"/>
                </a:solidFill>
              </a:rPr>
              <a:t>IMdev Welbodi </a:t>
            </a:r>
            <a:r>
              <a:rPr lang="en-GB" sz="2400" dirty="0" err="1">
                <a:solidFill>
                  <a:schemeClr val="bg1"/>
                </a:solidFill>
              </a:rPr>
              <a:t>barray</a:t>
            </a:r>
            <a:r>
              <a:rPr lang="en-GB" sz="2400" dirty="0">
                <a:solidFill>
                  <a:schemeClr val="bg1"/>
                </a:solidFill>
              </a:rPr>
              <a:t> production team benefitted immensely from the responses as it provided critical content evaluation and insights for the development of the next broadcasts. </a:t>
            </a:r>
          </a:p>
          <a:p>
            <a:pPr>
              <a:lnSpc>
                <a:spcPct val="90000"/>
              </a:lnSpc>
            </a:pPr>
            <a:endParaRPr lang="en-US" sz="1400" dirty="0">
              <a:solidFill>
                <a:schemeClr val="bg1"/>
              </a:solidFill>
            </a:endParaRPr>
          </a:p>
        </p:txBody>
      </p:sp>
      <p:pic>
        <p:nvPicPr>
          <p:cNvPr id="7" name="Picture 6" descr="A group of people posing for a picture&#10;&#10;Description automatically generated">
            <a:extLst>
              <a:ext uri="{FF2B5EF4-FFF2-40B4-BE49-F238E27FC236}">
                <a16:creationId xmlns:a16="http://schemas.microsoft.com/office/drawing/2014/main" id="{92CCFA68-7728-494C-94B5-9DBB17452786}"/>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5297763" y="1004528"/>
            <a:ext cx="6250769" cy="4688077"/>
          </a:xfrm>
          <a:prstGeom prst="rect">
            <a:avLst/>
          </a:prstGeom>
          <a:noFill/>
        </p:spPr>
      </p:pic>
    </p:spTree>
    <p:extLst>
      <p:ext uri="{BB962C8B-B14F-4D97-AF65-F5344CB8AC3E}">
        <p14:creationId xmlns:p14="http://schemas.microsoft.com/office/powerpoint/2010/main" val="416997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3577326-DD78-2D43-AACD-99E9C9EFF876}"/>
              </a:ext>
            </a:extLst>
          </p:cNvPr>
          <p:cNvPicPr>
            <a:picLocks noGrp="1"/>
          </p:cNvPicPr>
          <p:nvPr>
            <p:ph idx="1"/>
          </p:nvPr>
        </p:nvPicPr>
        <p:blipFill>
          <a:blip r:embed="rId2"/>
          <a:stretch>
            <a:fillRect/>
          </a:stretch>
        </p:blipFill>
        <p:spPr>
          <a:xfrm>
            <a:off x="2403986" y="309716"/>
            <a:ext cx="9100625" cy="5602134"/>
          </a:xfrm>
          <a:prstGeom prst="rect">
            <a:avLst/>
          </a:prstGeom>
        </p:spPr>
      </p:pic>
    </p:spTree>
    <p:extLst>
      <p:ext uri="{BB962C8B-B14F-4D97-AF65-F5344CB8AC3E}">
        <p14:creationId xmlns:p14="http://schemas.microsoft.com/office/powerpoint/2010/main" val="3342096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7704"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C79D8C4-4972-0044-8415-F4F8F1B2390B}"/>
              </a:ext>
            </a:extLst>
          </p:cNvPr>
          <p:cNvPicPr>
            <a:picLocks/>
          </p:cNvPicPr>
          <p:nvPr/>
        </p:nvPicPr>
        <p:blipFill>
          <a:blip r:embed="rId2"/>
          <a:stretch>
            <a:fillRect/>
          </a:stretch>
        </p:blipFill>
        <p:spPr>
          <a:xfrm>
            <a:off x="643468" y="1262372"/>
            <a:ext cx="6250769" cy="4172388"/>
          </a:xfrm>
          <a:prstGeom prst="rect">
            <a:avLst/>
          </a:prstGeom>
        </p:spPr>
      </p:pic>
      <p:sp>
        <p:nvSpPr>
          <p:cNvPr id="8" name="Content Placeholder 7">
            <a:extLst>
              <a:ext uri="{FF2B5EF4-FFF2-40B4-BE49-F238E27FC236}">
                <a16:creationId xmlns:a16="http://schemas.microsoft.com/office/drawing/2014/main" id="{ACB7D9FB-BEED-495B-8D13-7EBFC2AB5ABA}"/>
              </a:ext>
            </a:extLst>
          </p:cNvPr>
          <p:cNvSpPr>
            <a:spLocks noGrp="1"/>
          </p:cNvSpPr>
          <p:nvPr>
            <p:ph idx="1"/>
          </p:nvPr>
        </p:nvSpPr>
        <p:spPr>
          <a:xfrm>
            <a:off x="8184558" y="2638044"/>
            <a:ext cx="3363974" cy="3415622"/>
          </a:xfrm>
        </p:spPr>
        <p:txBody>
          <a:bodyPr>
            <a:normAutofit/>
          </a:bodyPr>
          <a:lstStyle/>
          <a:p>
            <a:r>
              <a:rPr lang="en-US">
                <a:solidFill>
                  <a:schemeClr val="bg1"/>
                </a:solidFill>
              </a:rPr>
              <a:t>A listener club on receipt of the radio handsets</a:t>
            </a:r>
          </a:p>
        </p:txBody>
      </p:sp>
    </p:spTree>
    <p:extLst>
      <p:ext uri="{BB962C8B-B14F-4D97-AF65-F5344CB8AC3E}">
        <p14:creationId xmlns:p14="http://schemas.microsoft.com/office/powerpoint/2010/main" val="764598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FA7AD6F6-46B9-5D4D-BC68-2469CDBA775C}"/>
              </a:ext>
            </a:extLst>
          </p:cNvPr>
          <p:cNvPicPr>
            <a:picLocks/>
          </p:cNvPicPr>
          <p:nvPr/>
        </p:nvPicPr>
        <p:blipFill rotWithShape="1">
          <a:blip r:embed="rId2"/>
          <a:srcRect l="10126" r="16474" b="-1"/>
          <a:stretch/>
        </p:blipFill>
        <p:spPr>
          <a:xfrm>
            <a:off x="4650909" y="10"/>
            <a:ext cx="7541090" cy="6857989"/>
          </a:xfrm>
          <a:prstGeom prst="rect">
            <a:avLst/>
          </a:prstGeom>
        </p:spPr>
      </p:pic>
      <p:sp>
        <p:nvSpPr>
          <p:cNvPr id="15" name="Rectangle 1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925F1751-AB0A-48B1-BD8E-1043C6ADCC8F}"/>
              </a:ext>
            </a:extLst>
          </p:cNvPr>
          <p:cNvSpPr>
            <a:spLocks noGrp="1"/>
          </p:cNvSpPr>
          <p:nvPr>
            <p:ph idx="1"/>
          </p:nvPr>
        </p:nvSpPr>
        <p:spPr>
          <a:xfrm>
            <a:off x="643468" y="2638044"/>
            <a:ext cx="3363974" cy="3415622"/>
          </a:xfrm>
        </p:spPr>
        <p:txBody>
          <a:bodyPr>
            <a:normAutofit/>
          </a:bodyPr>
          <a:lstStyle/>
          <a:p>
            <a:r>
              <a:rPr lang="en-US">
                <a:solidFill>
                  <a:schemeClr val="bg1"/>
                </a:solidFill>
              </a:rPr>
              <a:t>Happy listeners</a:t>
            </a:r>
          </a:p>
          <a:p>
            <a:r>
              <a:rPr lang="en-US">
                <a:solidFill>
                  <a:schemeClr val="bg1"/>
                </a:solidFill>
              </a:rPr>
              <a:t>Voluntary </a:t>
            </a:r>
          </a:p>
          <a:p>
            <a:r>
              <a:rPr lang="en-US">
                <a:solidFill>
                  <a:schemeClr val="bg1"/>
                </a:solidFill>
              </a:rPr>
              <a:t>Radio incentive</a:t>
            </a:r>
          </a:p>
          <a:p>
            <a:r>
              <a:rPr lang="en-US">
                <a:solidFill>
                  <a:schemeClr val="bg1"/>
                </a:solidFill>
              </a:rPr>
              <a:t>Our monitors  - High impact low resources </a:t>
            </a:r>
          </a:p>
          <a:p>
            <a:r>
              <a:rPr lang="en-US">
                <a:solidFill>
                  <a:schemeClr val="bg1"/>
                </a:solidFill>
              </a:rPr>
              <a:t>Sustainable </a:t>
            </a:r>
          </a:p>
        </p:txBody>
      </p:sp>
    </p:spTree>
    <p:extLst>
      <p:ext uri="{BB962C8B-B14F-4D97-AF65-F5344CB8AC3E}">
        <p14:creationId xmlns:p14="http://schemas.microsoft.com/office/powerpoint/2010/main" val="3889132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0" name="Rectangle 9">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334052-E746-0F48-B753-657779A9A46A}"/>
              </a:ext>
            </a:extLst>
          </p:cNvPr>
          <p:cNvSpPr>
            <a:spLocks noGrp="1"/>
          </p:cNvSpPr>
          <p:nvPr>
            <p:ph type="title"/>
          </p:nvPr>
        </p:nvSpPr>
        <p:spPr>
          <a:xfrm>
            <a:off x="1949518" y="1059838"/>
            <a:ext cx="3632052" cy="4738324"/>
          </a:xfrm>
          <a:noFill/>
          <a:ln>
            <a:noFill/>
          </a:ln>
        </p:spPr>
        <p:txBody>
          <a:bodyPr>
            <a:normAutofit/>
          </a:bodyPr>
          <a:lstStyle/>
          <a:p>
            <a:r>
              <a:rPr lang="en-US" sz="3100">
                <a:solidFill>
                  <a:schemeClr val="bg1"/>
                </a:solidFill>
              </a:rPr>
              <a:t>SUCCESS STORIES </a:t>
            </a:r>
            <a:br>
              <a:rPr lang="en-US" sz="3100">
                <a:solidFill>
                  <a:schemeClr val="bg1"/>
                </a:solidFill>
              </a:rPr>
            </a:br>
            <a:r>
              <a:rPr lang="en-US" sz="3100">
                <a:solidFill>
                  <a:schemeClr val="bg1"/>
                </a:solidFill>
              </a:rPr>
              <a:t>Sustainability of the Listeners clubs </a:t>
            </a:r>
            <a:br>
              <a:rPr lang="en-US" sz="3100">
                <a:solidFill>
                  <a:schemeClr val="bg1"/>
                </a:solidFill>
              </a:rPr>
            </a:br>
            <a:endParaRPr lang="en-US" sz="3100">
              <a:solidFill>
                <a:schemeClr val="bg1"/>
              </a:solidFill>
            </a:endParaRPr>
          </a:p>
        </p:txBody>
      </p:sp>
      <p:sp>
        <p:nvSpPr>
          <p:cNvPr id="3" name="Content Placeholder 2">
            <a:extLst>
              <a:ext uri="{FF2B5EF4-FFF2-40B4-BE49-F238E27FC236}">
                <a16:creationId xmlns:a16="http://schemas.microsoft.com/office/drawing/2014/main" id="{FC1D9867-8B98-4645-9967-B8634DCFB3D0}"/>
              </a:ext>
            </a:extLst>
          </p:cNvPr>
          <p:cNvSpPr>
            <a:spLocks noGrp="1"/>
          </p:cNvSpPr>
          <p:nvPr>
            <p:ph idx="1"/>
          </p:nvPr>
        </p:nvSpPr>
        <p:spPr>
          <a:xfrm>
            <a:off x="6386513" y="528638"/>
            <a:ext cx="5472112" cy="6072884"/>
          </a:xfrm>
        </p:spPr>
        <p:txBody>
          <a:bodyPr anchor="ctr">
            <a:normAutofit fontScale="85000" lnSpcReduction="20000"/>
          </a:bodyPr>
          <a:lstStyle/>
          <a:p>
            <a:pPr>
              <a:lnSpc>
                <a:spcPct val="90000"/>
              </a:lnSpc>
            </a:pPr>
            <a:r>
              <a:rPr lang="en-US" sz="2400" dirty="0"/>
              <a:t>IMdev is collaborating with the London School of Hygiene and Tropical Medicine in a study to assess the effects of Covid-19 and mitigation measures on  women and children. </a:t>
            </a:r>
          </a:p>
          <a:p>
            <a:pPr>
              <a:lnSpc>
                <a:spcPct val="90000"/>
              </a:lnSpc>
            </a:pPr>
            <a:r>
              <a:rPr lang="en-US" sz="2400" dirty="0"/>
              <a:t>The objectives include assessing effect on incomes and livelihoods, SGBV, children's access to alternative learning during lockdowns and school breaks. </a:t>
            </a:r>
          </a:p>
          <a:p>
            <a:pPr>
              <a:lnSpc>
                <a:spcPct val="90000"/>
              </a:lnSpc>
            </a:pPr>
            <a:r>
              <a:rPr lang="en-US" sz="2400" dirty="0"/>
              <a:t>This is a longitudinal (cohort) study using a targeted panel of 900 women across the country. </a:t>
            </a:r>
          </a:p>
          <a:p>
            <a:pPr>
              <a:lnSpc>
                <a:spcPct val="90000"/>
              </a:lnSpc>
            </a:pPr>
            <a:r>
              <a:rPr lang="en-US" sz="2400" dirty="0"/>
              <a:t>The women will be recruited with the help of the 180 members of the Radio Listeners Clubs that are associated with our 30 community radio stations. A baseline survey will be conducted, and that will be followed by two other surveys (Panel Survey) at 3 monthly intervals. </a:t>
            </a:r>
          </a:p>
          <a:p>
            <a:pPr>
              <a:lnSpc>
                <a:spcPct val="90000"/>
              </a:lnSpc>
            </a:pPr>
            <a:r>
              <a:rPr lang="en-US" sz="2400" dirty="0"/>
              <a:t>The findings will inform improvement in the targeting of mitigation measures and generate knowledge on how to improve the protection of women and children now and during similar public health emergencies in the future</a:t>
            </a:r>
          </a:p>
          <a:p>
            <a:pPr>
              <a:lnSpc>
                <a:spcPct val="90000"/>
              </a:lnSpc>
            </a:pPr>
            <a:r>
              <a:rPr lang="en-US" sz="2400" dirty="0"/>
              <a:t>An application for funding had been made and response is pending. If funded, a full presentation will be made by Dr.  Frank </a:t>
            </a:r>
            <a:r>
              <a:rPr lang="en-US" sz="2400" dirty="0" err="1"/>
              <a:t>Baiden</a:t>
            </a:r>
            <a:r>
              <a:rPr lang="en-US" sz="2400" dirty="0"/>
              <a:t> and IMdev to UNICEF and other partners</a:t>
            </a:r>
          </a:p>
          <a:p>
            <a:pPr>
              <a:lnSpc>
                <a:spcPct val="90000"/>
              </a:lnSpc>
            </a:pPr>
            <a:endParaRPr lang="en-US" sz="1400" dirty="0"/>
          </a:p>
          <a:p>
            <a:pPr lvl="1">
              <a:lnSpc>
                <a:spcPct val="90000"/>
              </a:lnSpc>
            </a:pPr>
            <a:endParaRPr lang="en-US" sz="1400" dirty="0"/>
          </a:p>
        </p:txBody>
      </p:sp>
    </p:spTree>
    <p:extLst>
      <p:ext uri="{BB962C8B-B14F-4D97-AF65-F5344CB8AC3E}">
        <p14:creationId xmlns:p14="http://schemas.microsoft.com/office/powerpoint/2010/main" val="381929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E17C2-885F-2141-9201-FBE2CB9E782B}"/>
              </a:ext>
            </a:extLst>
          </p:cNvPr>
          <p:cNvSpPr>
            <a:spLocks noGrp="1"/>
          </p:cNvSpPr>
          <p:nvPr>
            <p:ph type="title"/>
          </p:nvPr>
        </p:nvSpPr>
        <p:spPr>
          <a:xfrm>
            <a:off x="5445496" y="978776"/>
            <a:ext cx="5925310" cy="1174991"/>
          </a:xfrm>
        </p:spPr>
        <p:txBody>
          <a:bodyPr>
            <a:normAutofit/>
          </a:bodyPr>
          <a:lstStyle/>
          <a:p>
            <a:r>
              <a:rPr lang="en-US" sz="2400"/>
              <a:t>SUCCESS STORIES </a:t>
            </a:r>
          </a:p>
        </p:txBody>
      </p:sp>
      <p:pic>
        <p:nvPicPr>
          <p:cNvPr id="7" name="Picture 4">
            <a:extLst>
              <a:ext uri="{FF2B5EF4-FFF2-40B4-BE49-F238E27FC236}">
                <a16:creationId xmlns:a16="http://schemas.microsoft.com/office/drawing/2014/main" id="{44590901-C506-439C-9B82-C9A3B7426139}"/>
              </a:ext>
            </a:extLst>
          </p:cNvPr>
          <p:cNvPicPr>
            <a:picLocks noChangeAspect="1"/>
          </p:cNvPicPr>
          <p:nvPr/>
        </p:nvPicPr>
        <p:blipFill rotWithShape="1">
          <a:blip r:embed="rId2"/>
          <a:srcRect l="31702" r="30098"/>
          <a:stretch/>
        </p:blipFill>
        <p:spPr>
          <a:xfrm>
            <a:off x="20" y="10"/>
            <a:ext cx="4657325" cy="6857990"/>
          </a:xfrm>
          <a:prstGeom prst="rect">
            <a:avLst/>
          </a:prstGeom>
        </p:spPr>
      </p:pic>
      <p:sp>
        <p:nvSpPr>
          <p:cNvPr id="3" name="Content Placeholder 2">
            <a:extLst>
              <a:ext uri="{FF2B5EF4-FFF2-40B4-BE49-F238E27FC236}">
                <a16:creationId xmlns:a16="http://schemas.microsoft.com/office/drawing/2014/main" id="{55AED293-0444-9B45-9615-526922C5B343}"/>
              </a:ext>
            </a:extLst>
          </p:cNvPr>
          <p:cNvSpPr>
            <a:spLocks noGrp="1"/>
          </p:cNvSpPr>
          <p:nvPr>
            <p:ph idx="1"/>
          </p:nvPr>
        </p:nvSpPr>
        <p:spPr>
          <a:xfrm>
            <a:off x="5445496" y="2640692"/>
            <a:ext cx="5925310" cy="3255252"/>
          </a:xfrm>
        </p:spPr>
        <p:txBody>
          <a:bodyPr>
            <a:normAutofit/>
          </a:bodyPr>
          <a:lstStyle/>
          <a:p>
            <a:r>
              <a:rPr lang="en-US"/>
              <a:t>NACOVERC has reached out to IMdev to work with the existing listeners clubs to monitor and feedback on </a:t>
            </a:r>
            <a:r>
              <a:rPr lang="en-US" err="1"/>
              <a:t>Leh</a:t>
            </a:r>
            <a:r>
              <a:rPr lang="en-US"/>
              <a:t> we </a:t>
            </a:r>
            <a:r>
              <a:rPr lang="en-US" err="1"/>
              <a:t>fet</a:t>
            </a:r>
            <a:r>
              <a:rPr lang="en-US"/>
              <a:t> Corona SLAJ/IRN broadcasts </a:t>
            </a:r>
          </a:p>
          <a:p>
            <a:r>
              <a:rPr lang="en-US"/>
              <a:t>IMdev is working on a concept to support UNICEFs sponsored Health Education projects in 60 community radio </a:t>
            </a:r>
            <a:r>
              <a:rPr lang="en-US" err="1"/>
              <a:t>staions</a:t>
            </a:r>
            <a:r>
              <a:rPr lang="en-US"/>
              <a:t> using 25 of the existing listeners clubs of the HA project. It is envisaged that 10 more will be set up in the respective communities. </a:t>
            </a:r>
          </a:p>
        </p:txBody>
      </p:sp>
    </p:spTree>
    <p:extLst>
      <p:ext uri="{BB962C8B-B14F-4D97-AF65-F5344CB8AC3E}">
        <p14:creationId xmlns:p14="http://schemas.microsoft.com/office/powerpoint/2010/main" val="3077264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C9F9EF0-93D5-4D4B-BAFE-477002814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BB81E8-BB7E-FA47-8522-3832A7D9B061}"/>
              </a:ext>
            </a:extLst>
          </p:cNvPr>
          <p:cNvSpPr>
            <a:spLocks noGrp="1"/>
          </p:cNvSpPr>
          <p:nvPr>
            <p:ph type="title"/>
          </p:nvPr>
        </p:nvSpPr>
        <p:spPr>
          <a:xfrm>
            <a:off x="2231136" y="964692"/>
            <a:ext cx="7729728" cy="1188720"/>
          </a:xfrm>
          <a:solidFill>
            <a:srgbClr val="FFFFFF">
              <a:alpha val="10000"/>
            </a:srgbClr>
          </a:solidFill>
          <a:ln>
            <a:solidFill>
              <a:schemeClr val="tx1"/>
            </a:solidFill>
          </a:ln>
        </p:spPr>
        <p:txBody>
          <a:bodyPr>
            <a:normAutofit/>
          </a:bodyPr>
          <a:lstStyle/>
          <a:p>
            <a:r>
              <a:rPr lang="en-GB">
                <a:solidFill>
                  <a:schemeClr val="tx1"/>
                </a:solidFill>
              </a:rPr>
              <a:t> CHALLENGES</a:t>
            </a:r>
            <a:br>
              <a:rPr lang="en-GB">
                <a:solidFill>
                  <a:schemeClr val="tx1"/>
                </a:solidFill>
              </a:rPr>
            </a:br>
            <a:endParaRPr lang="en-US">
              <a:solidFill>
                <a:schemeClr val="tx1"/>
              </a:solidFill>
            </a:endParaRPr>
          </a:p>
        </p:txBody>
      </p:sp>
      <p:sp>
        <p:nvSpPr>
          <p:cNvPr id="3" name="Content Placeholder 2">
            <a:extLst>
              <a:ext uri="{FF2B5EF4-FFF2-40B4-BE49-F238E27FC236}">
                <a16:creationId xmlns:a16="http://schemas.microsoft.com/office/drawing/2014/main" id="{0062E19A-4787-F843-B5AB-855CA5467FF6}"/>
              </a:ext>
            </a:extLst>
          </p:cNvPr>
          <p:cNvSpPr>
            <a:spLocks noGrp="1"/>
          </p:cNvSpPr>
          <p:nvPr>
            <p:ph idx="1"/>
          </p:nvPr>
        </p:nvSpPr>
        <p:spPr>
          <a:xfrm>
            <a:off x="2231136" y="2638044"/>
            <a:ext cx="7729728" cy="3101983"/>
          </a:xfrm>
        </p:spPr>
        <p:txBody>
          <a:bodyPr>
            <a:normAutofit/>
          </a:bodyPr>
          <a:lstStyle/>
          <a:p>
            <a:r>
              <a:rPr lang="en-US" sz="2400" dirty="0"/>
              <a:t>Delays in the receipt of supplies</a:t>
            </a:r>
          </a:p>
          <a:p>
            <a:r>
              <a:rPr lang="en-US" sz="2400" dirty="0"/>
              <a:t>COVID-19 and its related impact on delays in programming and safety of journalists and staff </a:t>
            </a:r>
          </a:p>
          <a:p>
            <a:r>
              <a:rPr lang="en-US" sz="2400" dirty="0"/>
              <a:t>Access to Health Care personnel  by HANoJ members</a:t>
            </a:r>
          </a:p>
          <a:p>
            <a:r>
              <a:rPr lang="en-US" sz="2400" dirty="0"/>
              <a:t>Limited access to Council meetings</a:t>
            </a:r>
          </a:p>
          <a:p>
            <a:pPr marL="0" indent="0">
              <a:buNone/>
            </a:pPr>
            <a:r>
              <a:rPr lang="en-US" sz="2400" dirty="0"/>
              <a:t> </a:t>
            </a:r>
          </a:p>
          <a:p>
            <a:endParaRPr lang="en-US" sz="2400" dirty="0"/>
          </a:p>
          <a:p>
            <a:pPr marL="0" indent="0">
              <a:buNone/>
            </a:pPr>
            <a:endParaRPr lang="en-US" dirty="0"/>
          </a:p>
        </p:txBody>
      </p:sp>
    </p:spTree>
    <p:extLst>
      <p:ext uri="{BB962C8B-B14F-4D97-AF65-F5344CB8AC3E}">
        <p14:creationId xmlns:p14="http://schemas.microsoft.com/office/powerpoint/2010/main" val="135253088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3CC36C-210F-452E-B0C6-CAE94609D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4900"/>
            <a:ext cx="12192000" cy="19431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FD77E017-7BFF-4018-BF75-AF8C6DDF0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9185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29DF7-624F-8040-83DC-FA04F375F9AF}"/>
              </a:ext>
            </a:extLst>
          </p:cNvPr>
          <p:cNvSpPr>
            <a:spLocks noGrp="1"/>
          </p:cNvSpPr>
          <p:nvPr>
            <p:ph type="title"/>
          </p:nvPr>
        </p:nvSpPr>
        <p:spPr>
          <a:xfrm>
            <a:off x="2231136" y="4325791"/>
            <a:ext cx="7729728" cy="1188720"/>
          </a:xfrm>
        </p:spPr>
        <p:txBody>
          <a:bodyPr>
            <a:normAutofit/>
          </a:bodyPr>
          <a:lstStyle/>
          <a:p>
            <a:pPr lvl="0"/>
            <a:r>
              <a:rPr lang="en-GB" sz="2000" b="1"/>
              <a:t>RECOMMENDATIONS</a:t>
            </a:r>
            <a:br>
              <a:rPr lang="en-GB" sz="2000"/>
            </a:br>
            <a:r>
              <a:rPr lang="en-GB" sz="2000" b="1"/>
              <a:t>	</a:t>
            </a:r>
            <a:br>
              <a:rPr lang="en-GB" sz="2000"/>
            </a:br>
            <a:endParaRPr lang="en-US" sz="2000"/>
          </a:p>
        </p:txBody>
      </p:sp>
      <p:graphicFrame>
        <p:nvGraphicFramePr>
          <p:cNvPr id="5" name="Content Placeholder 2">
            <a:extLst>
              <a:ext uri="{FF2B5EF4-FFF2-40B4-BE49-F238E27FC236}">
                <a16:creationId xmlns:a16="http://schemas.microsoft.com/office/drawing/2014/main" id="{A1BDC5DE-8E9D-4733-8ACD-59A1543145C5}"/>
              </a:ext>
            </a:extLst>
          </p:cNvPr>
          <p:cNvGraphicFramePr>
            <a:graphicFrameLocks noGrp="1"/>
          </p:cNvGraphicFramePr>
          <p:nvPr>
            <p:ph idx="1"/>
            <p:extLst>
              <p:ext uri="{D42A27DB-BD31-4B8C-83A1-F6EECF244321}">
                <p14:modId xmlns:p14="http://schemas.microsoft.com/office/powerpoint/2010/main" val="781407398"/>
              </p:ext>
            </p:extLst>
          </p:nvPr>
        </p:nvGraphicFramePr>
        <p:xfrm>
          <a:off x="921592" y="941466"/>
          <a:ext cx="10340658" cy="2788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9609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9A3764AE-D7B7-4CB5-A0E1-2885E459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EB3962-B988-FD43-A251-C5B5165645D8}"/>
              </a:ext>
            </a:extLst>
          </p:cNvPr>
          <p:cNvSpPr>
            <a:spLocks noGrp="1"/>
          </p:cNvSpPr>
          <p:nvPr>
            <p:ph type="title"/>
          </p:nvPr>
        </p:nvSpPr>
        <p:spPr>
          <a:xfrm>
            <a:off x="537563" y="2099144"/>
            <a:ext cx="3610691" cy="2673194"/>
          </a:xfrm>
          <a:noFill/>
          <a:ln>
            <a:solidFill>
              <a:schemeClr val="tx1">
                <a:lumMod val="85000"/>
                <a:lumOff val="15000"/>
              </a:schemeClr>
            </a:solidFill>
          </a:ln>
        </p:spPr>
        <p:txBody>
          <a:bodyPr>
            <a:normAutofit/>
          </a:bodyPr>
          <a:lstStyle/>
          <a:p>
            <a:r>
              <a:rPr lang="en-US" sz="2400" dirty="0">
                <a:solidFill>
                  <a:schemeClr val="tx1">
                    <a:lumMod val="95000"/>
                    <a:lumOff val="5000"/>
                  </a:schemeClr>
                </a:solidFill>
              </a:rPr>
              <a:t>Conclusion</a:t>
            </a:r>
          </a:p>
        </p:txBody>
      </p:sp>
      <p:sp useBgFill="1">
        <p:nvSpPr>
          <p:cNvPr id="15" name="Rectangle 9">
            <a:extLst>
              <a:ext uri="{FF2B5EF4-FFF2-40B4-BE49-F238E27FC236}">
                <a16:creationId xmlns:a16="http://schemas.microsoft.com/office/drawing/2014/main" id="{329C095C-3AB6-49D8-9436-3672566FE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E874F8-514B-614C-973F-0B63BEF7B562}"/>
              </a:ext>
            </a:extLst>
          </p:cNvPr>
          <p:cNvSpPr>
            <a:spLocks noGrp="1"/>
          </p:cNvSpPr>
          <p:nvPr>
            <p:ph idx="1"/>
          </p:nvPr>
        </p:nvSpPr>
        <p:spPr>
          <a:xfrm>
            <a:off x="4879848" y="1142999"/>
            <a:ext cx="7086600" cy="5715001"/>
          </a:xfrm>
        </p:spPr>
        <p:txBody>
          <a:bodyPr anchor="ctr">
            <a:normAutofit lnSpcReduction="10000"/>
          </a:bodyPr>
          <a:lstStyle/>
          <a:p>
            <a:pPr>
              <a:lnSpc>
                <a:spcPct val="90000"/>
              </a:lnSpc>
            </a:pPr>
            <a:r>
              <a:rPr lang="en-US" sz="2400" dirty="0">
                <a:solidFill>
                  <a:schemeClr val="tx1"/>
                </a:solidFill>
              </a:rPr>
              <a:t>152 HEALTH ACCOUNTABILITY NETWORK OF JOURNALISTS ESTABLISHED AND FUNCTIONAL </a:t>
            </a:r>
          </a:p>
          <a:p>
            <a:pPr>
              <a:lnSpc>
                <a:spcPct val="90000"/>
              </a:lnSpc>
            </a:pPr>
            <a:r>
              <a:rPr lang="en-US" sz="2400" dirty="0">
                <a:solidFill>
                  <a:schemeClr val="tx1"/>
                </a:solidFill>
              </a:rPr>
              <a:t>30 NON STATE COMMUNITY RADIO LOCAL WELBODI  BARRAY PROGRAMS ESTABLISHED, SUPPORTED AND SUSTAINED WITHIN THE RADIO STATIONS </a:t>
            </a:r>
          </a:p>
          <a:p>
            <a:pPr>
              <a:lnSpc>
                <a:spcPct val="90000"/>
              </a:lnSpc>
            </a:pPr>
            <a:r>
              <a:rPr lang="en-US" sz="2400" dirty="0">
                <a:solidFill>
                  <a:schemeClr val="tx1"/>
                </a:solidFill>
              </a:rPr>
              <a:t>25 national health radio programs aired provided informative content on the status of </a:t>
            </a:r>
            <a:r>
              <a:rPr lang="en-US" sz="2400" dirty="0" err="1">
                <a:solidFill>
                  <a:schemeClr val="tx1"/>
                </a:solidFill>
              </a:rPr>
              <a:t>i</a:t>
            </a:r>
            <a:r>
              <a:rPr lang="en-US" sz="2400" dirty="0">
                <a:solidFill>
                  <a:schemeClr val="tx1"/>
                </a:solidFill>
              </a:rPr>
              <a:t>. the general health sector, and ii. holding health-related duty bearers and governance structures to account</a:t>
            </a:r>
          </a:p>
          <a:p>
            <a:pPr>
              <a:lnSpc>
                <a:spcPct val="90000"/>
              </a:lnSpc>
            </a:pPr>
            <a:r>
              <a:rPr lang="en-US" sz="2400" dirty="0">
                <a:solidFill>
                  <a:schemeClr val="tx1"/>
                </a:solidFill>
              </a:rPr>
              <a:t>125 community health radio programs aired provided informative content on the status of both </a:t>
            </a:r>
            <a:r>
              <a:rPr lang="en-US" sz="2400" dirty="0" err="1">
                <a:solidFill>
                  <a:schemeClr val="tx1"/>
                </a:solidFill>
              </a:rPr>
              <a:t>i</a:t>
            </a:r>
            <a:r>
              <a:rPr lang="en-US" sz="2400" dirty="0">
                <a:solidFill>
                  <a:schemeClr val="tx1"/>
                </a:solidFill>
              </a:rPr>
              <a:t>. the general health sector, and ii. holding health-related duty bearers and governance structures to account</a:t>
            </a:r>
            <a:r>
              <a:rPr lang="en-GB" sz="2400" dirty="0">
                <a:solidFill>
                  <a:schemeClr val="tx1"/>
                </a:solidFill>
              </a:rPr>
              <a:t> </a:t>
            </a:r>
          </a:p>
          <a:p>
            <a:pPr>
              <a:lnSpc>
                <a:spcPct val="90000"/>
              </a:lnSpc>
            </a:pPr>
            <a:r>
              <a:rPr lang="en-US" sz="2400" dirty="0">
                <a:solidFill>
                  <a:schemeClr val="tx1"/>
                </a:solidFill>
              </a:rPr>
              <a:t>30 listener clubs monitored and provided qualitative feedback on program content and reception.</a:t>
            </a:r>
            <a:r>
              <a:rPr lang="en-GB" sz="2400" dirty="0">
                <a:solidFill>
                  <a:schemeClr val="tx1"/>
                </a:solidFill>
              </a:rPr>
              <a:t> </a:t>
            </a:r>
            <a:endParaRPr lang="en-US" sz="2400" dirty="0">
              <a:solidFill>
                <a:schemeClr val="tx1"/>
              </a:solidFill>
            </a:endParaRPr>
          </a:p>
          <a:p>
            <a:pPr>
              <a:lnSpc>
                <a:spcPct val="90000"/>
              </a:lnSpc>
            </a:pPr>
            <a:endParaRPr lang="en-GB" dirty="0">
              <a:solidFill>
                <a:schemeClr val="tx1"/>
              </a:solidFill>
            </a:endParaRPr>
          </a:p>
          <a:p>
            <a:pPr>
              <a:lnSpc>
                <a:spcPct val="90000"/>
              </a:lnSpc>
            </a:pPr>
            <a:endParaRPr lang="en-US" dirty="0">
              <a:solidFill>
                <a:schemeClr val="tx1"/>
              </a:solidFill>
            </a:endParaRPr>
          </a:p>
        </p:txBody>
      </p:sp>
    </p:spTree>
    <p:extLst>
      <p:ext uri="{BB962C8B-B14F-4D97-AF65-F5344CB8AC3E}">
        <p14:creationId xmlns:p14="http://schemas.microsoft.com/office/powerpoint/2010/main" val="273195175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6</TotalTime>
  <Words>2200</Words>
  <Application>Microsoft Macintosh PowerPoint</Application>
  <PresentationFormat>Widescreen</PresentationFormat>
  <Paragraphs>91</Paragraphs>
  <Slides>22</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6" baseType="lpstr">
      <vt:lpstr>Arial</vt:lpstr>
      <vt:lpstr>Gill Sans MT</vt:lpstr>
      <vt:lpstr>Parcel</vt:lpstr>
      <vt:lpstr>AcroExch.Document.7</vt:lpstr>
      <vt:lpstr>The Role of Media in Strengthening Health Governance: A review of project interventions </vt:lpstr>
      <vt:lpstr>Background </vt:lpstr>
      <vt:lpstr>First Phase </vt:lpstr>
      <vt:lpstr>Second phase </vt:lpstr>
      <vt:lpstr>Interventions</vt:lpstr>
      <vt:lpstr>Interventions </vt:lpstr>
      <vt:lpstr>HEALTH ACCOUNTABILITY NETWORK OF JOURNALISTS (HANoJ) </vt:lpstr>
      <vt:lpstr>HEALTH ACCOUNTABILITY NETWORK OF JOURNALISTS (HANoJ) </vt:lpstr>
      <vt:lpstr>COMMUNITY OUTDOOR BROADCASTS  </vt:lpstr>
      <vt:lpstr>COMMUNITY OUTDOOR BROADCASTS</vt:lpstr>
      <vt:lpstr>COMMUNITY OUTDOOR BROADCASTS HIGH IMPACT – COMMUNITY ENGAGEMENT </vt:lpstr>
      <vt:lpstr>HEALTH ACCOUNTABILITY BROADCASTS  </vt:lpstr>
      <vt:lpstr>LISTENERS CLUBS  </vt:lpstr>
      <vt:lpstr>LISTENERS CLUBS </vt:lpstr>
      <vt:lpstr>PowerPoint Presentation</vt:lpstr>
      <vt:lpstr>PowerPoint Presentation</vt:lpstr>
      <vt:lpstr>PowerPoint Presentation</vt:lpstr>
      <vt:lpstr>SUCCESS STORIES  Sustainability of the Listeners clubs  </vt:lpstr>
      <vt:lpstr>SUCCESS STORIES </vt:lpstr>
      <vt:lpstr> CHALLENGES </vt:lpstr>
      <vt:lpstr>RECOMMENDATIONS   </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Media in Strengthening Health Governance: A review of project interventions </dc:title>
  <dc:creator>yeama thompson</dc:creator>
  <cp:lastModifiedBy>yeama thompson</cp:lastModifiedBy>
  <cp:revision>3</cp:revision>
  <dcterms:created xsi:type="dcterms:W3CDTF">2020-09-09T10:37:05Z</dcterms:created>
  <dcterms:modified xsi:type="dcterms:W3CDTF">2020-09-09T10:44:04Z</dcterms:modified>
</cp:coreProperties>
</file>